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IBM Plex Sans"/>
      <p:regular r:id="rId82"/>
      <p:bold r:id="rId83"/>
      <p:italic r:id="rId84"/>
      <p:boldItalic r:id="rId85"/>
    </p:embeddedFont>
    <p:embeddedFont>
      <p:font typeface="IBM Plex Sans Light"/>
      <p:regular r:id="rId86"/>
      <p:bold r:id="rId87"/>
      <p:italic r:id="rId88"/>
      <p:boldItalic r:id="rId89"/>
    </p:embeddedFont>
    <p:embeddedFont>
      <p:font typeface="IBM Plex Serif"/>
      <p:regular r:id="rId90"/>
      <p:bold r:id="rId91"/>
      <p:italic r:id="rId92"/>
      <p:boldItalic r:id="rId93"/>
    </p:embeddedFont>
    <p:embeddedFont>
      <p:font typeface="IBM Plex Sans Medium"/>
      <p:regular r:id="rId94"/>
      <p:bold r:id="rId95"/>
      <p:italic r:id="rId96"/>
      <p:boldItalic r:id="rId97"/>
    </p:embeddedFont>
    <p:embeddedFont>
      <p:font typeface="IBM Plex Sans ExtraLight"/>
      <p:regular r:id="rId98"/>
      <p:bold r:id="rId99"/>
      <p:italic r:id="rId100"/>
      <p:boldItalic r:id="rId101"/>
    </p:embeddedFont>
    <p:embeddedFont>
      <p:font typeface="IBM Plex Serif Light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6">
          <p15:clr>
            <a:srgbClr val="747775"/>
          </p15:clr>
        </p15:guide>
        <p15:guide id="2" orient="horz" pos="13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6"/>
        <p:guide pos="13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5" Type="http://schemas.openxmlformats.org/officeDocument/2006/relationships/font" Target="fonts/IBMPlexSerifLight-boldItalic.fntdata"/><Relationship Id="rId104" Type="http://schemas.openxmlformats.org/officeDocument/2006/relationships/font" Target="fonts/IBMPlexSerifLight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IBMPlexSerifLight-bold.fntdata"/><Relationship Id="rId102" Type="http://schemas.openxmlformats.org/officeDocument/2006/relationships/font" Target="fonts/IBMPlexSerifLight-regular.fntdata"/><Relationship Id="rId101" Type="http://schemas.openxmlformats.org/officeDocument/2006/relationships/font" Target="fonts/IBMPlexSansExtraLight-boldItalic.fntdata"/><Relationship Id="rId100" Type="http://schemas.openxmlformats.org/officeDocument/2006/relationships/font" Target="fonts/IBMPlexSansExtraLight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IBMPlexSansMedium-bold.fntdata"/><Relationship Id="rId94" Type="http://schemas.openxmlformats.org/officeDocument/2006/relationships/font" Target="fonts/IBMPlexSansMedium-regular.fntdata"/><Relationship Id="rId97" Type="http://schemas.openxmlformats.org/officeDocument/2006/relationships/font" Target="fonts/IBMPlexSansMedium-boldItalic.fntdata"/><Relationship Id="rId96" Type="http://schemas.openxmlformats.org/officeDocument/2006/relationships/font" Target="fonts/IBMPlexSansMedium-italic.fntdata"/><Relationship Id="rId11" Type="http://schemas.openxmlformats.org/officeDocument/2006/relationships/slide" Target="slides/slide6.xml"/><Relationship Id="rId99" Type="http://schemas.openxmlformats.org/officeDocument/2006/relationships/font" Target="fonts/IBMPlexSansExtraLight-bold.fntdata"/><Relationship Id="rId10" Type="http://schemas.openxmlformats.org/officeDocument/2006/relationships/slide" Target="slides/slide5.xml"/><Relationship Id="rId98" Type="http://schemas.openxmlformats.org/officeDocument/2006/relationships/font" Target="fonts/IBMPlexSansExtraLigh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IBMPlexSerif-bold.fntdata"/><Relationship Id="rId90" Type="http://schemas.openxmlformats.org/officeDocument/2006/relationships/font" Target="fonts/IBMPlexSerif-regular.fntdata"/><Relationship Id="rId93" Type="http://schemas.openxmlformats.org/officeDocument/2006/relationships/font" Target="fonts/IBMPlexSerif-boldItalic.fntdata"/><Relationship Id="rId92" Type="http://schemas.openxmlformats.org/officeDocument/2006/relationships/font" Target="fonts/IBMPlexSerif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IBMPlexSans-italic.fntdata"/><Relationship Id="rId83" Type="http://schemas.openxmlformats.org/officeDocument/2006/relationships/font" Target="fonts/IBMPlexSans-bold.fntdata"/><Relationship Id="rId86" Type="http://schemas.openxmlformats.org/officeDocument/2006/relationships/font" Target="fonts/IBMPlexSansLight-regular.fntdata"/><Relationship Id="rId85" Type="http://schemas.openxmlformats.org/officeDocument/2006/relationships/font" Target="fonts/IBMPlexSans-boldItalic.fntdata"/><Relationship Id="rId88" Type="http://schemas.openxmlformats.org/officeDocument/2006/relationships/font" Target="fonts/IBMPlexSansLight-italic.fntdata"/><Relationship Id="rId87" Type="http://schemas.openxmlformats.org/officeDocument/2006/relationships/font" Target="fonts/IBMPlexSansLight-bold.fntdata"/><Relationship Id="rId89" Type="http://schemas.openxmlformats.org/officeDocument/2006/relationships/font" Target="fonts/IBMPlexSansLight-boldItalic.fntdata"/><Relationship Id="rId80" Type="http://schemas.openxmlformats.org/officeDocument/2006/relationships/slide" Target="slides/slide75.xml"/><Relationship Id="rId82" Type="http://schemas.openxmlformats.org/officeDocument/2006/relationships/font" Target="fonts/IBMPlexSans-regular.fntdata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fc7072c6a_1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fc7072c6a_1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fc7072c6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fc7072c6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fc7072c6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fc7072c6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fc7072c6a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fc7072c6a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fc7072c6a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fc7072c6a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fc7072c6a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fc7072c6a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fc7072c6a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fc7072c6a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fc7072c6a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fc7072c6a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fc7072c6a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fc7072c6a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fc7072c6a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fc7072c6a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fc7072c6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fc7072c6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fc7072c6a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fc7072c6a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fc7072c6a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fc7072c6a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fc7072c6a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fc7072c6a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c7072c6a_1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fc7072c6a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c7072c6a_1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fc7072c6a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fc7072c6a_1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fc7072c6a_1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fc7072c6a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fc7072c6a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fc7072c6a_1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bfc7072c6a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fc7072c6a_1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fc7072c6a_1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fc7072c6a_1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bfc7072c6a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fc7072c6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fc7072c6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fc7072c6a_1_6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bfc7072c6a_1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bfc7072c6a_1_6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fc7072c6a_1_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bfc7072c6a_1_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bfc7072c6a_1_6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fc7072c6a_1_6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bfc7072c6a_1_6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bfc7072c6a_1_6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fc7072c6a_1_6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bfc7072c6a_1_6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bfc7072c6a_1_6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fc7072c6a_1_6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bfc7072c6a_1_6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bfc7072c6a_1_6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fc7072c6a_1_6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bfc7072c6a_1_6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bfc7072c6a_1_6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fc7072c6a_1_6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bfc7072c6a_1_6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bfc7072c6a_1_6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fc7072c6a_1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bfc7072c6a_1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fc7072c6a_1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fc7072c6a_1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fc7072c6a_1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bfc7072c6a_1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fc7072c6a_1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fc7072c6a_1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fc7072c6a_1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bfc7072c6a_1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fc7072c6a_1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fc7072c6a_1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fc7072c6a_1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fc7072c6a_1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bfc7072c6a_1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bfc7072c6a_1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fc7072c6a_1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bfc7072c6a_1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fc7072c6a_1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bfc7072c6a_1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bfc7072c6a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bfc7072c6a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bfc7072c6a_1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bfc7072c6a_1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fc7072c6a_1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bfc7072c6a_1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bfc7072c6a_1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bfc7072c6a_1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fc7072c6a_1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fc7072c6a_1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bfc7072c6a_1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bfc7072c6a_1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bfc7072c6a_1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bfc7072c6a_1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19427caa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c19427ca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bfc7072c6a_1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bfc7072c6a_1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fc7072c6a_1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bfc7072c6a_1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bfc7072c6a_1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bfc7072c6a_1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bfc7072c6a_1_10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bfc7072c6a_1_10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bfc7072c6a_1_10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bfc7072c6a_1_10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fc7072c6a_1_10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bfc7072c6a_1_10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bfc7072c6a_1_10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bfc7072c6a_1_10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fc7072c6a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fc7072c6a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bfc7072c6a_1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bfc7072c6a_1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bfc7072c6a_1_1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bfc7072c6a_1_1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bfc7072c6a_1_1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bfc7072c6a_1_1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fc7072c6a_1_1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2bfc7072c6a_1_1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bfc7072c6a_1_1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bfc7072c6a_1_1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bfc7072c6a_1_1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2bfc7072c6a_1_1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fc7072c6a_1_1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2bfc7072c6a_1_1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bfc7072c6a_1_1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2bfc7072c6a_1_1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bfc7072c6a_1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bfc7072c6a_1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c00b163e41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c00b163e41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fc7072c6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fc7072c6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bfc7072c6a_1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bfc7072c6a_1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bfc7072c6a_1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bfc7072c6a_1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fc7072c6a_1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fc7072c6a_1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fc7072c6a_1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fc7072c6a_1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fc7072c6a_1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bfc7072c6a_1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c00b163e41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c00b163e41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c00b163e41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c00b163e41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fc7072c6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fc7072c6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Cum se numește această funcție?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Care este rolul lui phi_0?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fc7072c6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fc7072c6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 type="title">
  <p:cSld name="TITLE">
    <p:bg>
      <p:bgPr>
        <a:solidFill>
          <a:srgbClr val="006E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744575"/>
            <a:ext cx="6341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negative">
  <p:cSld name="TITLE_AND_BODY_1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7550" y="4568875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672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8" name="Google Shape;2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udlbook.github.io/udlbook/" TargetMode="External"/><Relationship Id="rId4" Type="http://schemas.openxmlformats.org/officeDocument/2006/relationships/hyperlink" Target="http://cs231n.stanford.edu/" TargetMode="External"/><Relationship Id="rId5" Type="http://schemas.openxmlformats.org/officeDocument/2006/relationships/hyperlink" Target="https://atcold.github.io/NYU-DLSP21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udlbook.github.io/udlbook/" TargetMode="External"/><Relationship Id="rId4" Type="http://schemas.openxmlformats.org/officeDocument/2006/relationships/hyperlink" Target="https://www.cs.toronto.edu/~hinton/absps/NatureDeepReview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kopoLzvh5jY" TargetMode="External"/><Relationship Id="rId4" Type="http://schemas.openxmlformats.org/officeDocument/2006/relationships/hyperlink" Target="http://www.youtube.com/watch?v=kopoLzvh5jY" TargetMode="External"/><Relationship Id="rId5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jp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Relationship Id="rId4" Type="http://schemas.openxmlformats.org/officeDocument/2006/relationships/image" Target="../media/image59.png"/><Relationship Id="rId5" Type="http://schemas.openxmlformats.org/officeDocument/2006/relationships/image" Target="../media/image54.png"/><Relationship Id="rId6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74.png"/><Relationship Id="rId7" Type="http://schemas.openxmlformats.org/officeDocument/2006/relationships/image" Target="../media/image80.png"/><Relationship Id="rId8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png"/><Relationship Id="rId4" Type="http://schemas.openxmlformats.org/officeDocument/2006/relationships/image" Target="../media/image80.png"/><Relationship Id="rId5" Type="http://schemas.openxmlformats.org/officeDocument/2006/relationships/image" Target="../media/image67.png"/><Relationship Id="rId6" Type="http://schemas.openxmlformats.org/officeDocument/2006/relationships/image" Target="../media/image79.png"/><Relationship Id="rId7" Type="http://schemas.openxmlformats.org/officeDocument/2006/relationships/image" Target="../media/image73.png"/><Relationship Id="rId8" Type="http://schemas.openxmlformats.org/officeDocument/2006/relationships/image" Target="../media/image8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Relationship Id="rId4" Type="http://schemas.openxmlformats.org/officeDocument/2006/relationships/image" Target="../media/image80.png"/><Relationship Id="rId5" Type="http://schemas.openxmlformats.org/officeDocument/2006/relationships/image" Target="../media/image67.png"/><Relationship Id="rId6" Type="http://schemas.openxmlformats.org/officeDocument/2006/relationships/image" Target="../media/image79.png"/><Relationship Id="rId7" Type="http://schemas.openxmlformats.org/officeDocument/2006/relationships/image" Target="../media/image73.png"/><Relationship Id="rId8" Type="http://schemas.openxmlformats.org/officeDocument/2006/relationships/image" Target="../media/image8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hyperlink" Target="mailto:florin.gogianu@gmail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0" y="744575"/>
            <a:ext cx="6341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Florin Gogianu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Bitdefender ML team</a:t>
            </a:r>
            <a:endParaRPr sz="1800"/>
          </a:p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4538250"/>
            <a:ext cx="852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 using slides, illustrations and ideas from </a:t>
            </a:r>
            <a:r>
              <a:rPr lang="en" sz="1000" u="sng">
                <a:hlinkClick r:id="rId3"/>
              </a:rPr>
              <a:t>prof. Simon Prince UDLB</a:t>
            </a:r>
            <a:r>
              <a:rPr lang="en" sz="1000"/>
              <a:t>, </a:t>
            </a:r>
            <a:r>
              <a:rPr lang="en" sz="1000" u="sng">
                <a:hlinkClick r:id="rId4"/>
              </a:rPr>
              <a:t>Stanford CS231n</a:t>
            </a:r>
            <a:r>
              <a:rPr lang="en" sz="1000"/>
              <a:t>, </a:t>
            </a:r>
            <a:r>
              <a:rPr lang="en" sz="1000" u="sng">
                <a:hlinkClick r:id="rId5"/>
              </a:rPr>
              <a:t>LeCun, Canziani, NYU Deep Learning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neural networks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Why neural networks</a:t>
            </a:r>
            <a:endParaRPr/>
          </a:p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17526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BM Plex Sans"/>
              <a:buChar char="•"/>
            </a:pPr>
            <a:r>
              <a:rPr lang="en" sz="2800"/>
              <a:t>1D regression model is obviously limited:</a:t>
            </a:r>
            <a:endParaRPr sz="2800"/>
          </a:p>
          <a:p>
            <a:pPr indent="-18288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IBM Plex Sans"/>
              <a:buChar char="•"/>
            </a:pPr>
            <a:r>
              <a:rPr lang="en" sz="2400"/>
              <a:t>Want to be able to describe input/output that are not lines</a:t>
            </a:r>
            <a:endParaRPr sz="2400"/>
          </a:p>
          <a:p>
            <a:pPr indent="-18288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IBM Plex Sans"/>
              <a:buChar char="•"/>
            </a:pPr>
            <a:r>
              <a:rPr lang="en" sz="2400"/>
              <a:t>Want multiple inputs</a:t>
            </a:r>
            <a:endParaRPr sz="2400"/>
          </a:p>
          <a:p>
            <a:pPr indent="-18288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IBM Plex Sans"/>
              <a:buChar char="•"/>
            </a:pPr>
            <a:r>
              <a:rPr lang="en" sz="2400"/>
              <a:t>Want multiple outputs</a:t>
            </a:r>
            <a:endParaRPr sz="2400"/>
          </a:p>
          <a:p>
            <a:pPr indent="-508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sz="2800"/>
          </a:p>
          <a:p>
            <a:pPr indent="-17526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IBM Plex Sans"/>
              <a:buChar char="•"/>
            </a:pPr>
            <a:r>
              <a:rPr lang="en" sz="2800"/>
              <a:t>Neural networks </a:t>
            </a:r>
            <a:endParaRPr sz="2800"/>
          </a:p>
          <a:p>
            <a:pPr indent="-18288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IBM Plex Sans"/>
              <a:buChar char="•"/>
            </a:pPr>
            <a:r>
              <a:rPr lang="en" sz="2400"/>
              <a:t>Flexible enough to describe </a:t>
            </a:r>
            <a:r>
              <a:rPr i="1" lang="en" sz="2400">
                <a:solidFill>
                  <a:schemeClr val="dk2"/>
                </a:solidFill>
              </a:rPr>
              <a:t>arbitrarily complex</a:t>
            </a:r>
            <a:r>
              <a:rPr lang="en" sz="2400"/>
              <a:t> input/output mappings</a:t>
            </a:r>
            <a:endParaRPr sz="2400"/>
          </a:p>
          <a:p>
            <a:pPr indent="-18288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IBM Plex Sans"/>
              <a:buChar char="•"/>
            </a:pPr>
            <a:r>
              <a:rPr lang="en" sz="2400"/>
              <a:t>Can have as many inputs as we want</a:t>
            </a:r>
            <a:endParaRPr sz="2400"/>
          </a:p>
          <a:p>
            <a:pPr indent="-18288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IBM Plex Sans"/>
              <a:buChar char="•"/>
            </a:pPr>
            <a:r>
              <a:rPr lang="en" sz="2400"/>
              <a:t>Can have as many outputs as we want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311700" y="287675"/>
            <a:ext cx="430200" cy="4302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</a:t>
            </a:r>
            <a:r>
              <a:rPr i="1" lang="en">
                <a:solidFill>
                  <a:schemeClr val="dk2"/>
                </a:solidFill>
              </a:rPr>
              <a:t>shallow</a:t>
            </a:r>
            <a:r>
              <a:rPr lang="en"/>
              <a:t> neural network</a:t>
            </a:r>
            <a:endParaRPr/>
          </a:p>
        </p:txBody>
      </p:sp>
      <p:grpSp>
        <p:nvGrpSpPr>
          <p:cNvPr id="132" name="Google Shape;132;p26"/>
          <p:cNvGrpSpPr/>
          <p:nvPr/>
        </p:nvGrpSpPr>
        <p:grpSpPr>
          <a:xfrm>
            <a:off x="311700" y="1179675"/>
            <a:ext cx="6815100" cy="1343551"/>
            <a:chOff x="311700" y="1179675"/>
            <a:chExt cx="6815100" cy="1343551"/>
          </a:xfrm>
        </p:grpSpPr>
        <p:pic>
          <p:nvPicPr>
            <p:cNvPr id="133" name="Google Shape;13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64575" y="1825850"/>
              <a:ext cx="1598451" cy="697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6"/>
            <p:cNvSpPr txBox="1"/>
            <p:nvPr/>
          </p:nvSpPr>
          <p:spPr>
            <a:xfrm>
              <a:off x="311700" y="1179675"/>
              <a:ext cx="6815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Let’s go from a two-parameter linear model:</a:t>
              </a:r>
              <a:endPara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35" name="Google Shape;135;p26"/>
          <p:cNvGrpSpPr/>
          <p:nvPr/>
        </p:nvGrpSpPr>
        <p:grpSpPr>
          <a:xfrm>
            <a:off x="311700" y="3019000"/>
            <a:ext cx="7836000" cy="1332850"/>
            <a:chOff x="311700" y="3019000"/>
            <a:chExt cx="7836000" cy="1332850"/>
          </a:xfrm>
        </p:grpSpPr>
        <p:pic>
          <p:nvPicPr>
            <p:cNvPr id="136" name="Google Shape;136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6300" y="3654350"/>
              <a:ext cx="7151400" cy="69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6"/>
            <p:cNvSpPr txBox="1"/>
            <p:nvPr/>
          </p:nvSpPr>
          <p:spPr>
            <a:xfrm>
              <a:off x="311700" y="3019000"/>
              <a:ext cx="6815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 something just a bit more complicated:</a:t>
              </a:r>
              <a:endPara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neural network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300" y="1152475"/>
            <a:ext cx="7151400" cy="6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neural network</a:t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300" y="1152475"/>
            <a:ext cx="7151400" cy="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5857875" y="475825"/>
            <a:ext cx="2226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activation function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1" name="Google Shape;151;p28"/>
          <p:cNvCxnSpPr>
            <a:stCxn id="150" idx="2"/>
          </p:cNvCxnSpPr>
          <p:nvPr/>
        </p:nvCxnSpPr>
        <p:spPr>
          <a:xfrm flipH="1">
            <a:off x="2494575" y="907525"/>
            <a:ext cx="4476600" cy="7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8"/>
          <p:cNvCxnSpPr>
            <a:stCxn id="150" idx="2"/>
          </p:cNvCxnSpPr>
          <p:nvPr/>
        </p:nvCxnSpPr>
        <p:spPr>
          <a:xfrm flipH="1">
            <a:off x="4618275" y="907525"/>
            <a:ext cx="2352900" cy="66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8"/>
          <p:cNvCxnSpPr>
            <a:stCxn id="150" idx="2"/>
          </p:cNvCxnSpPr>
          <p:nvPr/>
        </p:nvCxnSpPr>
        <p:spPr>
          <a:xfrm flipH="1">
            <a:off x="6770475" y="907525"/>
            <a:ext cx="200700" cy="67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4" name="Google Shape;154;p28"/>
          <p:cNvGrpSpPr/>
          <p:nvPr/>
        </p:nvGrpSpPr>
        <p:grpSpPr>
          <a:xfrm>
            <a:off x="996300" y="2734775"/>
            <a:ext cx="4176900" cy="1474275"/>
            <a:chOff x="996300" y="2734775"/>
            <a:chExt cx="4176900" cy="1474275"/>
          </a:xfrm>
        </p:grpSpPr>
        <p:pic>
          <p:nvPicPr>
            <p:cNvPr id="155" name="Google Shape;155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6300" y="2734775"/>
              <a:ext cx="3123229" cy="67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8"/>
            <p:cNvSpPr txBox="1"/>
            <p:nvPr/>
          </p:nvSpPr>
          <p:spPr>
            <a:xfrm>
              <a:off x="996300" y="3593450"/>
              <a:ext cx="4176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Rectified Linear Unit</a:t>
              </a:r>
              <a:endParaRPr sz="18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(particular kind of activation function)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157" name="Google Shape;15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3675" y="2285100"/>
            <a:ext cx="3380800" cy="248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neural network</a:t>
            </a:r>
            <a:endParaRPr/>
          </a:p>
        </p:txBody>
      </p:sp>
      <p:sp>
        <p:nvSpPr>
          <p:cNvPr id="163" name="Google Shape;163;p29"/>
          <p:cNvSpPr txBox="1"/>
          <p:nvPr/>
        </p:nvSpPr>
        <p:spPr>
          <a:xfrm>
            <a:off x="311700" y="3289825"/>
            <a:ext cx="6288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•"/>
            </a:pP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Represents a family of functions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•"/>
            </a:pP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Parameters determine particular function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•"/>
            </a:pP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Given parameters can perform inference (run equation)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•"/>
            </a:pP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Given training dataset 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•"/>
            </a:pP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Define loss function</a:t>
            </a: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(eg.: least squares)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•"/>
            </a:pP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Change parameters to minimize loss function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300" y="1152475"/>
            <a:ext cx="7151400" cy="6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6038" y="2760226"/>
            <a:ext cx="4771927" cy="2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311700" y="2213325"/>
            <a:ext cx="416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</a:t>
            </a: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model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has 10 parameters: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neural network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300" y="1152475"/>
            <a:ext cx="7151400" cy="6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2850" y="2191700"/>
            <a:ext cx="6838301" cy="21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311700" y="4496925"/>
            <a:ext cx="849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Piecewise linear functions </a:t>
            </a: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three joints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neural network</a:t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300" y="1152475"/>
            <a:ext cx="7151400" cy="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311700" y="2213325"/>
            <a:ext cx="416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Break it down into two parts: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9300" y="2582625"/>
            <a:ext cx="3565378" cy="25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31"/>
          <p:cNvGrpSpPr/>
          <p:nvPr/>
        </p:nvGrpSpPr>
        <p:grpSpPr>
          <a:xfrm>
            <a:off x="311700" y="3008625"/>
            <a:ext cx="6288900" cy="1467900"/>
            <a:chOff x="311700" y="3008625"/>
            <a:chExt cx="6288900" cy="1467900"/>
          </a:xfrm>
        </p:grpSpPr>
        <p:sp>
          <p:nvSpPr>
            <p:cNvPr id="184" name="Google Shape;184;p31"/>
            <p:cNvSpPr txBox="1"/>
            <p:nvPr/>
          </p:nvSpPr>
          <p:spPr>
            <a:xfrm>
              <a:off x="311700" y="3008625"/>
              <a:ext cx="628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BM Plex Sans"/>
                  <a:ea typeface="IBM Plex Sans"/>
                  <a:cs typeface="IBM Plex Sans"/>
                  <a:sym typeface="IBM Plex Sans"/>
                </a:rPr>
                <a:t>where:</a:t>
              </a:r>
              <a:endParaRPr sz="12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85" name="Google Shape;185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44075" y="3452925"/>
              <a:ext cx="1855824" cy="97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31"/>
            <p:cNvSpPr/>
            <p:nvPr/>
          </p:nvSpPr>
          <p:spPr>
            <a:xfrm>
              <a:off x="3250450" y="3385425"/>
              <a:ext cx="146100" cy="1091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7" name="Google Shape;187;p31"/>
            <p:cNvSpPr txBox="1"/>
            <p:nvPr/>
          </p:nvSpPr>
          <p:spPr>
            <a:xfrm>
              <a:off x="311700" y="3770625"/>
              <a:ext cx="284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hidden units</a:t>
              </a:r>
              <a:endPara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225" y="315224"/>
            <a:ext cx="5612350" cy="16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Compute three linear functions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225" y="315225"/>
            <a:ext cx="5612350" cy="327883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Pass through ReLU activations (hidden units)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1252" y="3862824"/>
            <a:ext cx="1932274" cy="97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</a:t>
            </a:r>
            <a:endParaRPr/>
          </a:p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Lecture 1: </a:t>
            </a:r>
            <a:r>
              <a:rPr lang="en" sz="1700"/>
              <a:t>chapters</a:t>
            </a:r>
            <a:r>
              <a:rPr lang="en" sz="1700"/>
              <a:t> 1, 2, 8.1-3, 9.1 </a:t>
            </a:r>
            <a:r>
              <a:rPr lang="en" sz="1700"/>
              <a:t>from Prince, </a:t>
            </a:r>
            <a:r>
              <a:rPr i="1" lang="en" sz="17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Deep Learning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Lecture 2:</a:t>
            </a:r>
            <a:endParaRPr sz="17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</a:t>
            </a:r>
            <a:r>
              <a:rPr lang="en" sz="1300"/>
              <a:t>hapters 3 and 4 from Prince, UDL book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LeCun, Bengio, Hinton, </a:t>
            </a:r>
            <a:r>
              <a:rPr i="1" lang="en" sz="1300" u="sng">
                <a:solidFill>
                  <a:schemeClr val="hlink"/>
                </a:solidFill>
                <a:hlinkClick r:id="rId4"/>
              </a:rPr>
              <a:t>Deep Learning</a:t>
            </a:r>
            <a:r>
              <a:rPr lang="en" sz="1300"/>
              <a:t> (paper)</a:t>
            </a:r>
            <a:endParaRPr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Weight the hidden units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225" y="314050"/>
            <a:ext cx="5462774" cy="3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75" y="322775"/>
            <a:ext cx="6055499" cy="37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Sum the weighted activations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3200" y="4401412"/>
            <a:ext cx="3632174" cy="2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neural network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850" y="2039300"/>
            <a:ext cx="6838301" cy="21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/>
        </p:nvSpPr>
        <p:spPr>
          <a:xfrm>
            <a:off x="311700" y="4496925"/>
            <a:ext cx="849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Piecewise linear functions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425" y="1199250"/>
            <a:ext cx="7513153" cy="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Activation pattern</a:t>
            </a:r>
            <a:r>
              <a:rPr lang="en"/>
              <a:t>: which hidden units are activated</a:t>
            </a:r>
            <a:endParaRPr/>
          </a:p>
        </p:txBody>
      </p:sp>
      <p:sp>
        <p:nvSpPr>
          <p:cNvPr id="227" name="Google Shape;227;p37"/>
          <p:cNvSpPr txBox="1"/>
          <p:nvPr/>
        </p:nvSpPr>
        <p:spPr>
          <a:xfrm>
            <a:off x="311700" y="4572000"/>
            <a:ext cx="84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Shaded region: </a:t>
            </a:r>
            <a:r>
              <a:rPr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u</a:t>
            </a:r>
            <a:r>
              <a:rPr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nit 1 active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unit 2 inactive, </a:t>
            </a:r>
            <a:r>
              <a:rPr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unit 3 active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88" y="896550"/>
            <a:ext cx="5691819" cy="34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/>
          <p:nvPr/>
        </p:nvSpPr>
        <p:spPr>
          <a:xfrm>
            <a:off x="2094875" y="3708075"/>
            <a:ext cx="430200" cy="4302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Depicting neural networks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311700" y="4572000"/>
            <a:ext cx="84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Each parameter multiplies its sources and adds to its target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650" y="941525"/>
            <a:ext cx="6538697" cy="340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approximation theorem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number of hidden units</a:t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00" y="4024692"/>
            <a:ext cx="2130932" cy="28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270" y="3774226"/>
            <a:ext cx="1912828" cy="7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3463" y="2259362"/>
            <a:ext cx="2756641" cy="199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3900" y="1897700"/>
            <a:ext cx="1635380" cy="85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/>
        </p:nvSpPr>
        <p:spPr>
          <a:xfrm>
            <a:off x="311700" y="1179675"/>
            <a:ext cx="6815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3 hidden units: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2" name="Google Shape;252;p40"/>
          <p:cNvSpPr txBox="1"/>
          <p:nvPr/>
        </p:nvSpPr>
        <p:spPr>
          <a:xfrm>
            <a:off x="311700" y="3019000"/>
            <a:ext cx="6815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</a:t>
            </a:r>
            <a:r>
              <a:rPr lang="en" sz="18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</a:t>
            </a: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hidden units: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enough hidden units…</a:t>
            </a:r>
            <a:endParaRPr/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311700" y="4420150"/>
            <a:ext cx="85206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… we can describe any 1D function to arbitrary accuracy!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9" name="Google Shape;2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575" y="1389850"/>
            <a:ext cx="8346850" cy="265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Universal approximation theorem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567975" y="1535250"/>
            <a:ext cx="8008200" cy="17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“a formal proof that, with enough hidden units, a shallow neural network can describe any continuous function </a:t>
            </a:r>
            <a:r>
              <a:rPr lang="en" sz="2400"/>
              <a:t>on a compact subset of ℝ</a:t>
            </a:r>
            <a:r>
              <a:rPr baseline="30000" lang="en" sz="2400">
                <a:latin typeface="IBM Plex Serif"/>
                <a:ea typeface="IBM Plex Serif"/>
                <a:cs typeface="IBM Plex Serif"/>
                <a:sym typeface="IBM Plex Serif"/>
              </a:rPr>
              <a:t>D</a:t>
            </a:r>
            <a:r>
              <a:rPr lang="en" sz="2400"/>
              <a:t> to arbitrary precision”</a:t>
            </a:r>
            <a:endParaRPr sz="2400"/>
          </a:p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567975" y="4486650"/>
            <a:ext cx="80082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40"/>
              <a:t>* without guaranteeing a construction though! </a:t>
            </a:r>
            <a:endParaRPr sz="1740"/>
          </a:p>
        </p:txBody>
      </p:sp>
      <p:sp>
        <p:nvSpPr>
          <p:cNvPr id="267" name="Google Shape;267;p42"/>
          <p:cNvSpPr txBox="1"/>
          <p:nvPr/>
        </p:nvSpPr>
        <p:spPr>
          <a:xfrm>
            <a:off x="6456650" y="3302775"/>
            <a:ext cx="2119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Hornik, 1990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</a:t>
            </a:r>
            <a:r>
              <a:rPr i="1" lang="en">
                <a:solidFill>
                  <a:schemeClr val="dk2"/>
                </a:solidFill>
              </a:rPr>
              <a:t>inputs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311700" y="4544075"/>
            <a:ext cx="85206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2 inputs</a:t>
            </a:r>
            <a:r>
              <a:rPr lang="en"/>
              <a:t>, 3 hidden units, 1 output</a:t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309" y="1140617"/>
            <a:ext cx="3154678" cy="108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0900" y="1559250"/>
            <a:ext cx="3472801" cy="2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0724" y="2782997"/>
            <a:ext cx="3322549" cy="140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u="sng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hide &amp; seek: emergent behaviour from sparse rewards</a:t>
            </a:r>
            <a:endParaRPr sz="2400"/>
          </a:p>
        </p:txBody>
      </p:sp>
      <p:pic>
        <p:nvPicPr>
          <p:cNvPr descr="We’ve observed agents discovering progressively more complex tool use while playing a simple game of hide-and-seek. Through training in our new simulated hide-and-seek environment, agents build a series of six distinct strategies and counterstrategies, some of which we did not know our environment supported. The self-supervised emergent complexity in this simple environment further suggests that multi-agent co-adaptation may one day produce extremely complex and intelligent behavior.&#10;&#10;Learn more: https://openai.com/blog/emergent-tool-use/" id="70" name="Google Shape;70;p17" title="Multi-Agent Hide and See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500" y="1119850"/>
            <a:ext cx="6017450" cy="33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073" y="107030"/>
            <a:ext cx="6849937" cy="24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073" y="107030"/>
            <a:ext cx="6849937" cy="243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073" y="2728739"/>
            <a:ext cx="6849937" cy="24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073" y="107030"/>
            <a:ext cx="6849937" cy="243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073" y="2728739"/>
            <a:ext cx="6849937" cy="24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073" y="107030"/>
            <a:ext cx="6849937" cy="243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52" y="2726747"/>
            <a:ext cx="2447846" cy="243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/>
          <p:nvPr/>
        </p:nvSpPr>
        <p:spPr>
          <a:xfrm>
            <a:off x="2089250" y="3544975"/>
            <a:ext cx="430200" cy="4302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073" y="107030"/>
            <a:ext cx="6849937" cy="243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52" y="2726747"/>
            <a:ext cx="2447846" cy="243689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>
            <a:off x="5966650" y="3628975"/>
            <a:ext cx="2447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Convex polygons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surface chart&#10;&#10;Description automatically generated" id="318" name="Google Shape;318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1078" t="0"/>
          <a:stretch/>
        </p:blipFill>
        <p:spPr>
          <a:xfrm>
            <a:off x="4299255" y="1349435"/>
            <a:ext cx="3293400" cy="27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806" y="1601847"/>
            <a:ext cx="2447846" cy="243689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 txBox="1"/>
          <p:nvPr/>
        </p:nvSpPr>
        <p:spPr>
          <a:xfrm rot="-5400000">
            <a:off x="3789975" y="2563475"/>
            <a:ext cx="995400" cy="30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Output,   </a:t>
            </a:r>
            <a:r>
              <a:rPr i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y</a:t>
            </a:r>
            <a:endParaRPr i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5456575" y="3979525"/>
            <a:ext cx="1024500" cy="30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Input,   </a:t>
            </a:r>
            <a:r>
              <a:rPr i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</a:t>
            </a:r>
            <a:r>
              <a:rPr baseline="-25000" i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</a:t>
            </a:r>
            <a:endParaRPr baseline="-25000" i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 rot="-3156008">
            <a:off x="7127449" y="3535064"/>
            <a:ext cx="1024904" cy="3039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Input,   </a:t>
            </a:r>
            <a:r>
              <a:rPr i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</a:t>
            </a:r>
            <a:r>
              <a:rPr baseline="-25000" i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endParaRPr baseline="-25000" i="1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23" name="Google Shape;323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For the 2D case, what if there were two outputs?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If this is one of the outputs, what would the other one look like?</a:t>
            </a:r>
            <a:endParaRPr/>
          </a:p>
        </p:txBody>
      </p:sp>
      <p:sp>
        <p:nvSpPr>
          <p:cNvPr id="330" name="Google Shape;330;p5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Question:</a:t>
            </a:r>
            <a:endParaRPr/>
          </a:p>
        </p:txBody>
      </p:sp>
      <p:pic>
        <p:nvPicPr>
          <p:cNvPr id="331" name="Google Shape;33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213" y="2347542"/>
            <a:ext cx="2447846" cy="243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</a:t>
            </a:r>
            <a:r>
              <a:rPr i="1" lang="en">
                <a:solidFill>
                  <a:schemeClr val="dk2"/>
                </a:solidFill>
              </a:rPr>
              <a:t>outputs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311700" y="4544075"/>
            <a:ext cx="85206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 input</a:t>
            </a:r>
            <a:r>
              <a:rPr lang="en"/>
              <a:t>, 4 hidden units, 1 output</a:t>
            </a:r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 rotWithShape="1">
          <a:blip r:embed="rId3">
            <a:alphaModFix/>
          </a:blip>
          <a:srcRect b="0" l="0" r="48807" t="10770"/>
          <a:stretch/>
        </p:blipFill>
        <p:spPr>
          <a:xfrm>
            <a:off x="311702" y="1217799"/>
            <a:ext cx="4096547" cy="218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 rotWithShape="1">
          <a:blip r:embed="rId3">
            <a:alphaModFix/>
          </a:blip>
          <a:srcRect b="0" l="50605" r="0" t="0"/>
          <a:stretch/>
        </p:blipFill>
        <p:spPr>
          <a:xfrm>
            <a:off x="4982887" y="1085733"/>
            <a:ext cx="3952532" cy="245318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/>
          <p:nvPr/>
        </p:nvSpPr>
        <p:spPr>
          <a:xfrm>
            <a:off x="5760800" y="1346225"/>
            <a:ext cx="430200" cy="4302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 </a:t>
            </a:r>
            <a:r>
              <a:rPr i="1" lang="en"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vs.</a:t>
            </a:r>
            <a:r>
              <a:rPr lang="en"/>
              <a:t>  Representational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classification</a:t>
            </a:r>
            <a:endParaRPr/>
          </a:p>
        </p:txBody>
      </p:sp>
      <p:pic>
        <p:nvPicPr>
          <p:cNvPr id="351" name="Google Shape;3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50" y="1036325"/>
            <a:ext cx="7174301" cy="2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475" y="3945500"/>
            <a:ext cx="7203050" cy="8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3022800" y="2356650"/>
            <a:ext cx="430200" cy="4302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>
                <a:solidFill>
                  <a:schemeClr val="dk2"/>
                </a:solidFill>
              </a:rPr>
              <a:t>representation</a:t>
            </a:r>
            <a:r>
              <a:rPr lang="en"/>
              <a:t> view. Linear model</a:t>
            </a:r>
            <a:endParaRPr/>
          </a:p>
        </p:txBody>
      </p:sp>
      <p:grpSp>
        <p:nvGrpSpPr>
          <p:cNvPr id="358" name="Google Shape;358;p54"/>
          <p:cNvGrpSpPr/>
          <p:nvPr/>
        </p:nvGrpSpPr>
        <p:grpSpPr>
          <a:xfrm>
            <a:off x="4842725" y="1770738"/>
            <a:ext cx="425850" cy="441300"/>
            <a:chOff x="2115000" y="3669925"/>
            <a:chExt cx="425850" cy="441300"/>
          </a:xfrm>
        </p:grpSpPr>
        <p:sp>
          <p:nvSpPr>
            <p:cNvPr id="359" name="Google Shape;359;p54"/>
            <p:cNvSpPr/>
            <p:nvPr/>
          </p:nvSpPr>
          <p:spPr>
            <a:xfrm>
              <a:off x="2115000" y="3685525"/>
              <a:ext cx="425700" cy="4257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1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60" name="Google Shape;360;p54"/>
            <p:cNvSpPr txBox="1"/>
            <p:nvPr/>
          </p:nvSpPr>
          <p:spPr>
            <a:xfrm>
              <a:off x="2115150" y="3669925"/>
              <a:ext cx="4257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700">
                  <a:solidFill>
                    <a:schemeClr val="lt1"/>
                  </a:solidFill>
                  <a:latin typeface="IBM Plex Serif Light"/>
                  <a:ea typeface="IBM Plex Serif Light"/>
                  <a:cs typeface="IBM Plex Serif Light"/>
                  <a:sym typeface="IBM Plex Serif Light"/>
                </a:rPr>
                <a:t>y</a:t>
              </a:r>
              <a:r>
                <a:rPr baseline="-25000" lang="en" sz="1700">
                  <a:solidFill>
                    <a:schemeClr val="lt1"/>
                  </a:solidFill>
                  <a:latin typeface="IBM Plex Serif Light"/>
                  <a:ea typeface="IBM Plex Serif Light"/>
                  <a:cs typeface="IBM Plex Serif Light"/>
                  <a:sym typeface="IBM Plex Serif Light"/>
                </a:rPr>
                <a:t>1</a:t>
              </a:r>
              <a:endParaRPr baseline="-25000" sz="170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endParaRPr>
            </a:p>
          </p:txBody>
        </p:sp>
      </p:grpSp>
      <p:grpSp>
        <p:nvGrpSpPr>
          <p:cNvPr id="361" name="Google Shape;361;p54"/>
          <p:cNvGrpSpPr/>
          <p:nvPr/>
        </p:nvGrpSpPr>
        <p:grpSpPr>
          <a:xfrm>
            <a:off x="3422475" y="1770738"/>
            <a:ext cx="425850" cy="441300"/>
            <a:chOff x="2115000" y="3669925"/>
            <a:chExt cx="425850" cy="441300"/>
          </a:xfrm>
        </p:grpSpPr>
        <p:sp>
          <p:nvSpPr>
            <p:cNvPr id="362" name="Google Shape;362;p54"/>
            <p:cNvSpPr/>
            <p:nvPr/>
          </p:nvSpPr>
          <p:spPr>
            <a:xfrm>
              <a:off x="2115000" y="3685525"/>
              <a:ext cx="425700" cy="4257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1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63" name="Google Shape;363;p54"/>
            <p:cNvSpPr txBox="1"/>
            <p:nvPr/>
          </p:nvSpPr>
          <p:spPr>
            <a:xfrm>
              <a:off x="2115150" y="3669925"/>
              <a:ext cx="4257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700">
                  <a:solidFill>
                    <a:schemeClr val="lt1"/>
                  </a:solidFill>
                  <a:latin typeface="IBM Plex Serif Light"/>
                  <a:ea typeface="IBM Plex Serif Light"/>
                  <a:cs typeface="IBM Plex Serif Light"/>
                  <a:sym typeface="IBM Plex Serif Light"/>
                </a:rPr>
                <a:t>x</a:t>
              </a:r>
              <a:r>
                <a:rPr baseline="-25000" lang="en" sz="1700">
                  <a:solidFill>
                    <a:schemeClr val="lt1"/>
                  </a:solidFill>
                  <a:latin typeface="IBM Plex Serif Light"/>
                  <a:ea typeface="IBM Plex Serif Light"/>
                  <a:cs typeface="IBM Plex Serif Light"/>
                  <a:sym typeface="IBM Plex Serif Light"/>
                </a:rPr>
                <a:t>1</a:t>
              </a:r>
              <a:endParaRPr baseline="-25000" sz="170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endParaRPr>
            </a:p>
          </p:txBody>
        </p:sp>
      </p:grpSp>
      <p:grpSp>
        <p:nvGrpSpPr>
          <p:cNvPr id="364" name="Google Shape;364;p54"/>
          <p:cNvGrpSpPr/>
          <p:nvPr/>
        </p:nvGrpSpPr>
        <p:grpSpPr>
          <a:xfrm>
            <a:off x="3422475" y="2474263"/>
            <a:ext cx="425850" cy="441300"/>
            <a:chOff x="2115000" y="3669925"/>
            <a:chExt cx="425850" cy="441300"/>
          </a:xfrm>
        </p:grpSpPr>
        <p:sp>
          <p:nvSpPr>
            <p:cNvPr id="365" name="Google Shape;365;p54"/>
            <p:cNvSpPr/>
            <p:nvPr/>
          </p:nvSpPr>
          <p:spPr>
            <a:xfrm>
              <a:off x="2115000" y="3685525"/>
              <a:ext cx="425700" cy="4257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1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66" name="Google Shape;366;p54"/>
            <p:cNvSpPr txBox="1"/>
            <p:nvPr/>
          </p:nvSpPr>
          <p:spPr>
            <a:xfrm>
              <a:off x="2115150" y="3669925"/>
              <a:ext cx="4257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700">
                  <a:solidFill>
                    <a:schemeClr val="lt1"/>
                  </a:solidFill>
                  <a:latin typeface="IBM Plex Serif Light"/>
                  <a:ea typeface="IBM Plex Serif Light"/>
                  <a:cs typeface="IBM Plex Serif Light"/>
                  <a:sym typeface="IBM Plex Serif Light"/>
                </a:rPr>
                <a:t>x</a:t>
              </a:r>
              <a:r>
                <a:rPr baseline="-25000" lang="en" sz="1700">
                  <a:solidFill>
                    <a:schemeClr val="lt1"/>
                  </a:solidFill>
                  <a:latin typeface="IBM Plex Serif Light"/>
                  <a:ea typeface="IBM Plex Serif Light"/>
                  <a:cs typeface="IBM Plex Serif Light"/>
                  <a:sym typeface="IBM Plex Serif Light"/>
                </a:rPr>
                <a:t>2</a:t>
              </a:r>
              <a:endParaRPr baseline="-25000" sz="170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endParaRPr>
            </a:p>
          </p:txBody>
        </p:sp>
      </p:grpSp>
      <p:grpSp>
        <p:nvGrpSpPr>
          <p:cNvPr id="367" name="Google Shape;367;p54"/>
          <p:cNvGrpSpPr/>
          <p:nvPr/>
        </p:nvGrpSpPr>
        <p:grpSpPr>
          <a:xfrm>
            <a:off x="4842725" y="2474263"/>
            <a:ext cx="425850" cy="441300"/>
            <a:chOff x="2115000" y="3669925"/>
            <a:chExt cx="425850" cy="441300"/>
          </a:xfrm>
        </p:grpSpPr>
        <p:sp>
          <p:nvSpPr>
            <p:cNvPr id="368" name="Google Shape;368;p54"/>
            <p:cNvSpPr/>
            <p:nvPr/>
          </p:nvSpPr>
          <p:spPr>
            <a:xfrm>
              <a:off x="2115000" y="3685525"/>
              <a:ext cx="425700" cy="4257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1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69" name="Google Shape;369;p54"/>
            <p:cNvSpPr txBox="1"/>
            <p:nvPr/>
          </p:nvSpPr>
          <p:spPr>
            <a:xfrm>
              <a:off x="2115150" y="3669925"/>
              <a:ext cx="4257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700">
                  <a:solidFill>
                    <a:schemeClr val="lt1"/>
                  </a:solidFill>
                  <a:latin typeface="IBM Plex Serif Light"/>
                  <a:ea typeface="IBM Plex Serif Light"/>
                  <a:cs typeface="IBM Plex Serif Light"/>
                  <a:sym typeface="IBM Plex Serif Light"/>
                </a:rPr>
                <a:t>y</a:t>
              </a:r>
              <a:r>
                <a:rPr baseline="-25000" lang="en" sz="1700">
                  <a:solidFill>
                    <a:schemeClr val="lt1"/>
                  </a:solidFill>
                  <a:latin typeface="IBM Plex Serif Light"/>
                  <a:ea typeface="IBM Plex Serif Light"/>
                  <a:cs typeface="IBM Plex Serif Light"/>
                  <a:sym typeface="IBM Plex Serif Light"/>
                </a:rPr>
                <a:t>1</a:t>
              </a:r>
              <a:endParaRPr baseline="-25000" sz="170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endParaRPr>
            </a:p>
          </p:txBody>
        </p:sp>
      </p:grpSp>
      <p:cxnSp>
        <p:nvCxnSpPr>
          <p:cNvPr id="370" name="Google Shape;370;p54"/>
          <p:cNvCxnSpPr>
            <a:stCxn id="363" idx="3"/>
            <a:endCxn id="360" idx="1"/>
          </p:cNvCxnSpPr>
          <p:nvPr/>
        </p:nvCxnSpPr>
        <p:spPr>
          <a:xfrm>
            <a:off x="3848325" y="1980138"/>
            <a:ext cx="994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1" name="Google Shape;371;p54"/>
          <p:cNvCxnSpPr>
            <a:stCxn id="363" idx="3"/>
          </p:cNvCxnSpPr>
          <p:nvPr/>
        </p:nvCxnSpPr>
        <p:spPr>
          <a:xfrm>
            <a:off x="3848325" y="1980138"/>
            <a:ext cx="1032900" cy="569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2" name="Google Shape;372;p54"/>
          <p:cNvCxnSpPr>
            <a:stCxn id="366" idx="3"/>
          </p:cNvCxnSpPr>
          <p:nvPr/>
        </p:nvCxnSpPr>
        <p:spPr>
          <a:xfrm flipH="1" rot="10800000">
            <a:off x="3848325" y="2105263"/>
            <a:ext cx="1010400" cy="578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3" name="Google Shape;373;p54"/>
          <p:cNvCxnSpPr>
            <a:stCxn id="366" idx="3"/>
            <a:endCxn id="369" idx="1"/>
          </p:cNvCxnSpPr>
          <p:nvPr/>
        </p:nvCxnSpPr>
        <p:spPr>
          <a:xfrm>
            <a:off x="3848325" y="2683663"/>
            <a:ext cx="994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4" name="Google Shape;374;p54"/>
          <p:cNvSpPr txBox="1"/>
          <p:nvPr/>
        </p:nvSpPr>
        <p:spPr>
          <a:xfrm>
            <a:off x="311700" y="4431400"/>
            <a:ext cx="82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linear model with four weights.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Also can be seen as two stacked ”</a:t>
            </a:r>
            <a:r>
              <a:rPr lang="en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neurons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” without activation functions.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54"/>
          <p:cNvSpPr txBox="1"/>
          <p:nvPr/>
        </p:nvSpPr>
        <p:spPr>
          <a:xfrm>
            <a:off x="464100" y="3251388"/>
            <a:ext cx="82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y</a:t>
            </a: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</a:t>
            </a:r>
            <a:r>
              <a:rPr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=</a:t>
            </a: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𝚹x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  that is    </a:t>
            </a:r>
            <a:r>
              <a:rPr i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y</a:t>
            </a:r>
            <a:r>
              <a:rPr baseline="-25000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</a:t>
            </a:r>
            <a:r>
              <a:rPr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= 𝜃</a:t>
            </a:r>
            <a:r>
              <a:rPr baseline="-25000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11</a:t>
            </a:r>
            <a:r>
              <a:rPr i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 </a:t>
            </a:r>
            <a:r>
              <a:rPr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+ </a:t>
            </a:r>
            <a:r>
              <a:rPr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𝜃</a:t>
            </a:r>
            <a:r>
              <a:rPr baseline="-25000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12</a:t>
            </a:r>
            <a:r>
              <a:rPr i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2 </a:t>
            </a:r>
            <a:r>
              <a:rPr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, …</a:t>
            </a:r>
            <a:endParaRPr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>
                <a:solidFill>
                  <a:schemeClr val="dk2"/>
                </a:solidFill>
              </a:rPr>
              <a:t>representation</a:t>
            </a:r>
            <a:r>
              <a:rPr lang="en"/>
              <a:t> view. Linear model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875" y="785950"/>
            <a:ext cx="6152250" cy="421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>
                <a:solidFill>
                  <a:schemeClr val="dk2"/>
                </a:solidFill>
              </a:rPr>
              <a:t>representation</a:t>
            </a:r>
            <a:r>
              <a:rPr lang="en"/>
              <a:t> view. Linear model</a:t>
            </a:r>
            <a:endParaRPr/>
          </a:p>
        </p:txBody>
      </p:sp>
      <p:sp>
        <p:nvSpPr>
          <p:cNvPr id="387" name="Google Shape;387;p56"/>
          <p:cNvSpPr txBox="1"/>
          <p:nvPr/>
        </p:nvSpPr>
        <p:spPr>
          <a:xfrm>
            <a:off x="464100" y="916650"/>
            <a:ext cx="82476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model is: </a:t>
            </a:r>
            <a:r>
              <a:rPr b="1" lang="en" sz="18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y </a:t>
            </a:r>
            <a:r>
              <a:rPr lang="en" sz="18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=</a:t>
            </a:r>
            <a:r>
              <a:rPr b="1" lang="en" sz="18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𝚹x</a:t>
            </a:r>
            <a:endParaRPr b="1" sz="18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</a:t>
            </a:r>
            <a:r>
              <a:rPr b="1" lang="en" sz="18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𝚹</a:t>
            </a: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doing to </a:t>
            </a:r>
            <a:r>
              <a:rPr b="1" lang="en" sz="18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</a:t>
            </a: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Let’s perform </a:t>
            </a:r>
            <a:r>
              <a:rPr i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singular value decomposition</a:t>
            </a: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* for some intuition: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𝚹 </a:t>
            </a:r>
            <a:r>
              <a:rPr lang="en" sz="18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=</a:t>
            </a:r>
            <a:r>
              <a:rPr b="1" lang="en" sz="18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U S V</a:t>
            </a:r>
            <a:r>
              <a:rPr baseline="30000" lang="en"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</a:t>
            </a:r>
            <a:endParaRPr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grpSp>
        <p:nvGrpSpPr>
          <p:cNvPr id="388" name="Google Shape;388;p56"/>
          <p:cNvGrpSpPr/>
          <p:nvPr/>
        </p:nvGrpSpPr>
        <p:grpSpPr>
          <a:xfrm>
            <a:off x="1647988" y="3264225"/>
            <a:ext cx="5848038" cy="978675"/>
            <a:chOff x="1647988" y="3264225"/>
            <a:chExt cx="5848038" cy="978675"/>
          </a:xfrm>
        </p:grpSpPr>
        <p:grpSp>
          <p:nvGrpSpPr>
            <p:cNvPr id="389" name="Google Shape;389;p56"/>
            <p:cNvGrpSpPr/>
            <p:nvPr/>
          </p:nvGrpSpPr>
          <p:grpSpPr>
            <a:xfrm>
              <a:off x="1647988" y="3264225"/>
              <a:ext cx="1197900" cy="648000"/>
              <a:chOff x="2496900" y="3530225"/>
              <a:chExt cx="1197900" cy="648000"/>
            </a:xfrm>
          </p:grpSpPr>
          <p:sp>
            <p:nvSpPr>
              <p:cNvPr id="390" name="Google Shape;390;p56"/>
              <p:cNvSpPr txBox="1"/>
              <p:nvPr/>
            </p:nvSpPr>
            <p:spPr>
              <a:xfrm>
                <a:off x="2496900" y="3530225"/>
                <a:ext cx="1197900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IBM Plex Serif"/>
                    <a:ea typeface="IBM Plex Serif"/>
                    <a:cs typeface="IBM Plex Serif"/>
                    <a:sym typeface="IBM Plex Serif"/>
                  </a:rPr>
                  <a:t> </a:t>
                </a:r>
                <a:r>
                  <a:rPr lang="en">
                    <a:solidFill>
                      <a:schemeClr val="lt1"/>
                    </a:solidFill>
                    <a:latin typeface="IBM Plex Serif"/>
                    <a:ea typeface="IBM Plex Serif"/>
                    <a:cs typeface="IBM Plex Serif"/>
                    <a:sym typeface="IBM Plex Serif"/>
                  </a:rPr>
                  <a:t>0.19    1.84</a:t>
                </a:r>
                <a:endParaRPr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IBM Plex Serif"/>
                    <a:ea typeface="IBM Plex Serif"/>
                    <a:cs typeface="IBM Plex Serif"/>
                    <a:sym typeface="IBM Plex Serif"/>
                  </a:rPr>
                  <a:t>-0.97   -0.93</a:t>
                </a:r>
                <a:endParaRPr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endParaRPr>
              </a:p>
            </p:txBody>
          </p:sp>
          <p:sp>
            <p:nvSpPr>
              <p:cNvPr id="391" name="Google Shape;391;p56"/>
              <p:cNvSpPr/>
              <p:nvPr/>
            </p:nvSpPr>
            <p:spPr>
              <a:xfrm>
                <a:off x="2528575" y="3558875"/>
                <a:ext cx="44400" cy="5907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92" name="Google Shape;392;p56"/>
              <p:cNvSpPr/>
              <p:nvPr/>
            </p:nvSpPr>
            <p:spPr>
              <a:xfrm flipH="1">
                <a:off x="3611950" y="3558875"/>
                <a:ext cx="44400" cy="5907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393" name="Google Shape;393;p56"/>
            <p:cNvGrpSpPr/>
            <p:nvPr/>
          </p:nvGrpSpPr>
          <p:grpSpPr>
            <a:xfrm>
              <a:off x="3220313" y="3264225"/>
              <a:ext cx="1197900" cy="648000"/>
              <a:chOff x="3916825" y="3524275"/>
              <a:chExt cx="1197900" cy="648000"/>
            </a:xfrm>
          </p:grpSpPr>
          <p:sp>
            <p:nvSpPr>
              <p:cNvPr id="394" name="Google Shape;394;p56"/>
              <p:cNvSpPr txBox="1"/>
              <p:nvPr/>
            </p:nvSpPr>
            <p:spPr>
              <a:xfrm>
                <a:off x="3916825" y="3524275"/>
                <a:ext cx="1197900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IBM Plex Serif"/>
                    <a:ea typeface="IBM Plex Serif"/>
                    <a:cs typeface="IBM Plex Serif"/>
                    <a:sym typeface="IBM Plex Serif"/>
                  </a:rPr>
                  <a:t> 0.83    -0.55</a:t>
                </a:r>
                <a:endParaRPr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IBM Plex Serif"/>
                    <a:ea typeface="IBM Plex Serif"/>
                    <a:cs typeface="IBM Plex Serif"/>
                    <a:sym typeface="IBM Plex Serif"/>
                  </a:rPr>
                  <a:t>-0.55   -0.83</a:t>
                </a:r>
                <a:endParaRPr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endParaRPr>
              </a:p>
            </p:txBody>
          </p:sp>
          <p:sp>
            <p:nvSpPr>
              <p:cNvPr id="395" name="Google Shape;395;p56"/>
              <p:cNvSpPr/>
              <p:nvPr/>
            </p:nvSpPr>
            <p:spPr>
              <a:xfrm>
                <a:off x="3948500" y="3552925"/>
                <a:ext cx="44400" cy="5907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96" name="Google Shape;396;p56"/>
              <p:cNvSpPr/>
              <p:nvPr/>
            </p:nvSpPr>
            <p:spPr>
              <a:xfrm flipH="1">
                <a:off x="5031875" y="3552925"/>
                <a:ext cx="44400" cy="5907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397" name="Google Shape;397;p56"/>
            <p:cNvGrpSpPr/>
            <p:nvPr/>
          </p:nvGrpSpPr>
          <p:grpSpPr>
            <a:xfrm>
              <a:off x="4759213" y="3264225"/>
              <a:ext cx="1197900" cy="648000"/>
              <a:chOff x="3916825" y="3524275"/>
              <a:chExt cx="1197900" cy="648000"/>
            </a:xfrm>
          </p:grpSpPr>
          <p:sp>
            <p:nvSpPr>
              <p:cNvPr id="398" name="Google Shape;398;p56"/>
              <p:cNvSpPr txBox="1"/>
              <p:nvPr/>
            </p:nvSpPr>
            <p:spPr>
              <a:xfrm>
                <a:off x="3916825" y="3524275"/>
                <a:ext cx="1197900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IBM Plex Serif"/>
                    <a:ea typeface="IBM Plex Serif"/>
                    <a:cs typeface="IBM Plex Serif"/>
                    <a:sym typeface="IBM Plex Serif"/>
                  </a:rPr>
                  <a:t> 2.17    0.00</a:t>
                </a:r>
                <a:endParaRPr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IBM Plex Serif"/>
                    <a:ea typeface="IBM Plex Serif"/>
                    <a:cs typeface="IBM Plex Serif"/>
                    <a:sym typeface="IBM Plex Serif"/>
                  </a:rPr>
                  <a:t> 0.00    0.74</a:t>
                </a:r>
                <a:endParaRPr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endParaRPr>
              </a:p>
            </p:txBody>
          </p:sp>
          <p:sp>
            <p:nvSpPr>
              <p:cNvPr id="399" name="Google Shape;399;p56"/>
              <p:cNvSpPr/>
              <p:nvPr/>
            </p:nvSpPr>
            <p:spPr>
              <a:xfrm>
                <a:off x="3948500" y="3552925"/>
                <a:ext cx="44400" cy="5907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400" name="Google Shape;400;p56"/>
              <p:cNvSpPr/>
              <p:nvPr/>
            </p:nvSpPr>
            <p:spPr>
              <a:xfrm flipH="1">
                <a:off x="5031875" y="3552925"/>
                <a:ext cx="44400" cy="5907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401" name="Google Shape;401;p56"/>
            <p:cNvGrpSpPr/>
            <p:nvPr/>
          </p:nvGrpSpPr>
          <p:grpSpPr>
            <a:xfrm>
              <a:off x="6298113" y="3264225"/>
              <a:ext cx="1197900" cy="648000"/>
              <a:chOff x="3916825" y="3524275"/>
              <a:chExt cx="1197900" cy="648000"/>
            </a:xfrm>
          </p:grpSpPr>
          <p:sp>
            <p:nvSpPr>
              <p:cNvPr id="402" name="Google Shape;402;p56"/>
              <p:cNvSpPr txBox="1"/>
              <p:nvPr/>
            </p:nvSpPr>
            <p:spPr>
              <a:xfrm>
                <a:off x="3916825" y="3524275"/>
                <a:ext cx="1197900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IBM Plex Serif"/>
                    <a:ea typeface="IBM Plex Serif"/>
                    <a:cs typeface="IBM Plex Serif"/>
                    <a:sym typeface="IBM Plex Serif"/>
                  </a:rPr>
                  <a:t> 0.32    0.94</a:t>
                </a:r>
                <a:endParaRPr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IBM Plex Serif"/>
                    <a:ea typeface="IBM Plex Serif"/>
                    <a:cs typeface="IBM Plex Serif"/>
                    <a:sym typeface="IBM Plex Serif"/>
                  </a:rPr>
                  <a:t> 0.94   -0.32</a:t>
                </a:r>
                <a:endParaRPr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endParaRPr>
              </a:p>
            </p:txBody>
          </p:sp>
          <p:sp>
            <p:nvSpPr>
              <p:cNvPr id="403" name="Google Shape;403;p56"/>
              <p:cNvSpPr/>
              <p:nvPr/>
            </p:nvSpPr>
            <p:spPr>
              <a:xfrm>
                <a:off x="3948500" y="3552925"/>
                <a:ext cx="44400" cy="5907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404" name="Google Shape;404;p56"/>
              <p:cNvSpPr/>
              <p:nvPr/>
            </p:nvSpPr>
            <p:spPr>
              <a:xfrm flipH="1">
                <a:off x="5031875" y="3552925"/>
                <a:ext cx="44400" cy="590700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405" name="Google Shape;405;p56"/>
            <p:cNvSpPr txBox="1"/>
            <p:nvPr/>
          </p:nvSpPr>
          <p:spPr>
            <a:xfrm>
              <a:off x="4433612" y="3509475"/>
              <a:ext cx="310200" cy="1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✕</a:t>
              </a:r>
              <a:endPara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Google Shape;406;p56"/>
            <p:cNvSpPr txBox="1"/>
            <p:nvPr/>
          </p:nvSpPr>
          <p:spPr>
            <a:xfrm>
              <a:off x="2878000" y="3509475"/>
              <a:ext cx="310200" cy="1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=</a:t>
              </a:r>
              <a:endPara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7" name="Google Shape;407;p56"/>
            <p:cNvSpPr txBox="1"/>
            <p:nvPr/>
          </p:nvSpPr>
          <p:spPr>
            <a:xfrm>
              <a:off x="5972512" y="3509475"/>
              <a:ext cx="310200" cy="1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✕</a:t>
              </a:r>
              <a:endPara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408" name="Google Shape;408;p56"/>
            <p:cNvGrpSpPr/>
            <p:nvPr/>
          </p:nvGrpSpPr>
          <p:grpSpPr>
            <a:xfrm>
              <a:off x="3220225" y="3987900"/>
              <a:ext cx="1197900" cy="255000"/>
              <a:chOff x="3220225" y="3987900"/>
              <a:chExt cx="1197900" cy="255000"/>
            </a:xfrm>
          </p:grpSpPr>
          <p:sp>
            <p:nvSpPr>
              <p:cNvPr id="409" name="Google Shape;409;p56"/>
              <p:cNvSpPr/>
              <p:nvPr/>
            </p:nvSpPr>
            <p:spPr>
              <a:xfrm rot="-5400000">
                <a:off x="3774275" y="3447000"/>
                <a:ext cx="90000" cy="1171800"/>
              </a:xfrm>
              <a:prstGeom prst="leftBrace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410" name="Google Shape;410;p56"/>
              <p:cNvSpPr txBox="1"/>
              <p:nvPr/>
            </p:nvSpPr>
            <p:spPr>
              <a:xfrm>
                <a:off x="3220225" y="4105500"/>
                <a:ext cx="11979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rotation</a:t>
                </a:r>
                <a:endParaRPr sz="1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411" name="Google Shape;411;p56"/>
            <p:cNvGrpSpPr/>
            <p:nvPr/>
          </p:nvGrpSpPr>
          <p:grpSpPr>
            <a:xfrm>
              <a:off x="4774600" y="3987900"/>
              <a:ext cx="1197900" cy="255000"/>
              <a:chOff x="3220225" y="3987900"/>
              <a:chExt cx="1197900" cy="255000"/>
            </a:xfrm>
          </p:grpSpPr>
          <p:sp>
            <p:nvSpPr>
              <p:cNvPr id="412" name="Google Shape;412;p56"/>
              <p:cNvSpPr/>
              <p:nvPr/>
            </p:nvSpPr>
            <p:spPr>
              <a:xfrm rot="-5400000">
                <a:off x="3774275" y="3447000"/>
                <a:ext cx="90000" cy="1171800"/>
              </a:xfrm>
              <a:prstGeom prst="leftBrace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413" name="Google Shape;413;p56"/>
              <p:cNvSpPr txBox="1"/>
              <p:nvPr/>
            </p:nvSpPr>
            <p:spPr>
              <a:xfrm>
                <a:off x="3220225" y="4105500"/>
                <a:ext cx="11979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scale</a:t>
                </a:r>
                <a:endParaRPr sz="1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414" name="Google Shape;414;p56"/>
            <p:cNvGrpSpPr/>
            <p:nvPr/>
          </p:nvGrpSpPr>
          <p:grpSpPr>
            <a:xfrm>
              <a:off x="6298125" y="3987900"/>
              <a:ext cx="1197900" cy="255000"/>
              <a:chOff x="3220225" y="3987900"/>
              <a:chExt cx="1197900" cy="255000"/>
            </a:xfrm>
          </p:grpSpPr>
          <p:sp>
            <p:nvSpPr>
              <p:cNvPr id="415" name="Google Shape;415;p56"/>
              <p:cNvSpPr/>
              <p:nvPr/>
            </p:nvSpPr>
            <p:spPr>
              <a:xfrm rot="-5400000">
                <a:off x="3774275" y="3447000"/>
                <a:ext cx="90000" cy="1171800"/>
              </a:xfrm>
              <a:prstGeom prst="leftBrace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416" name="Google Shape;416;p56"/>
              <p:cNvSpPr txBox="1"/>
              <p:nvPr/>
            </p:nvSpPr>
            <p:spPr>
              <a:xfrm>
                <a:off x="3220225" y="4105500"/>
                <a:ext cx="11979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reflection</a:t>
                </a:r>
                <a:endParaRPr sz="1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</p:grpSp>
      <p:sp>
        <p:nvSpPr>
          <p:cNvPr id="417" name="Google Shape;417;p56"/>
          <p:cNvSpPr txBox="1"/>
          <p:nvPr/>
        </p:nvSpPr>
        <p:spPr>
          <a:xfrm>
            <a:off x="311700" y="4588875"/>
            <a:ext cx="82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* Deisenroth, </a:t>
            </a:r>
            <a:r>
              <a:rPr i="1"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Mathematics for Deep Learning</a:t>
            </a: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ch. 4.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>
                <a:solidFill>
                  <a:schemeClr val="dk2"/>
                </a:solidFill>
              </a:rPr>
              <a:t>representation</a:t>
            </a:r>
            <a:r>
              <a:rPr lang="en"/>
              <a:t> view. Linear model</a:t>
            </a:r>
            <a:endParaRPr/>
          </a:p>
        </p:txBody>
      </p:sp>
      <p:pic>
        <p:nvPicPr>
          <p:cNvPr id="423" name="Google Shape;4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875" y="789525"/>
            <a:ext cx="6152250" cy="420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>
                <a:solidFill>
                  <a:schemeClr val="dk2"/>
                </a:solidFill>
              </a:rPr>
              <a:t>representation</a:t>
            </a:r>
            <a:r>
              <a:rPr lang="en"/>
              <a:t> view. Linear model</a:t>
            </a:r>
            <a:endParaRPr/>
          </a:p>
        </p:txBody>
      </p:sp>
      <p:pic>
        <p:nvPicPr>
          <p:cNvPr id="429" name="Google Shape;42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875" y="789525"/>
            <a:ext cx="6152250" cy="420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9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>
                <a:solidFill>
                  <a:schemeClr val="dk2"/>
                </a:solidFill>
              </a:rPr>
              <a:t>representation</a:t>
            </a:r>
            <a:r>
              <a:rPr lang="en"/>
              <a:t> view. Activation functions</a:t>
            </a:r>
            <a:endParaRPr/>
          </a:p>
        </p:txBody>
      </p:sp>
      <p:pic>
        <p:nvPicPr>
          <p:cNvPr id="435" name="Google Shape;4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425" y="929550"/>
            <a:ext cx="6421149" cy="4049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59"/>
          <p:cNvGrpSpPr/>
          <p:nvPr/>
        </p:nvGrpSpPr>
        <p:grpSpPr>
          <a:xfrm>
            <a:off x="1419775" y="1024375"/>
            <a:ext cx="6332025" cy="3855925"/>
            <a:chOff x="1419775" y="1024375"/>
            <a:chExt cx="6332025" cy="3855925"/>
          </a:xfrm>
        </p:grpSpPr>
        <p:sp>
          <p:nvSpPr>
            <p:cNvPr id="437" name="Google Shape;437;p59"/>
            <p:cNvSpPr/>
            <p:nvPr/>
          </p:nvSpPr>
          <p:spPr>
            <a:xfrm>
              <a:off x="3744100" y="1024375"/>
              <a:ext cx="4007700" cy="38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38" name="Google Shape;438;p59"/>
            <p:cNvSpPr/>
            <p:nvPr/>
          </p:nvSpPr>
          <p:spPr>
            <a:xfrm>
              <a:off x="1419775" y="2917400"/>
              <a:ext cx="4112400" cy="196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rgbClr val="000000"/>
                </a:solidFill>
              </a:rPr>
              <a:t>representation</a:t>
            </a:r>
            <a:r>
              <a:rPr lang="en"/>
              <a:t> view. </a:t>
            </a:r>
            <a:r>
              <a:rPr i="1" lang="en">
                <a:solidFill>
                  <a:schemeClr val="dk2"/>
                </a:solidFill>
              </a:rPr>
              <a:t>Non</a:t>
            </a:r>
            <a:r>
              <a:rPr lang="en"/>
              <a:t>-linear model | </a:t>
            </a:r>
            <a:r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ReLU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44" name="Google Shape;444;p60"/>
          <p:cNvPicPr preferRelativeResize="0"/>
          <p:nvPr/>
        </p:nvPicPr>
        <p:blipFill rotWithShape="1">
          <a:blip r:embed="rId3">
            <a:alphaModFix/>
          </a:blip>
          <a:srcRect b="-9299" l="0" r="0" t="9300"/>
          <a:stretch/>
        </p:blipFill>
        <p:spPr>
          <a:xfrm>
            <a:off x="313900" y="1089325"/>
            <a:ext cx="8516198" cy="319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0"/>
          <p:cNvSpPr txBox="1"/>
          <p:nvPr/>
        </p:nvSpPr>
        <p:spPr>
          <a:xfrm>
            <a:off x="311700" y="4431400"/>
            <a:ext cx="82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ReLU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Sx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activation function with two different scale factors 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rgbClr val="000000"/>
                </a:solidFill>
              </a:rPr>
              <a:t>representation</a:t>
            </a:r>
            <a:r>
              <a:rPr lang="en"/>
              <a:t> view. </a:t>
            </a:r>
            <a:r>
              <a:rPr i="1" lang="en">
                <a:solidFill>
                  <a:schemeClr val="dk2"/>
                </a:solidFill>
              </a:rPr>
              <a:t>Non</a:t>
            </a:r>
            <a:r>
              <a:rPr lang="en"/>
              <a:t>-linear model | </a:t>
            </a:r>
            <a:r>
              <a:rPr lang="en">
                <a:latin typeface="IBM Plex Sans Light"/>
                <a:ea typeface="IBM Plex Sans Light"/>
                <a:cs typeface="IBM Plex Sans Light"/>
                <a:sym typeface="IBM Plex Sans Light"/>
              </a:rPr>
              <a:t>tanh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51" name="Google Shape;451;p61"/>
          <p:cNvPicPr preferRelativeResize="0"/>
          <p:nvPr/>
        </p:nvPicPr>
        <p:blipFill rotWithShape="1">
          <a:blip r:embed="rId3">
            <a:alphaModFix/>
          </a:blip>
          <a:srcRect b="0" l="1559" r="1569" t="0"/>
          <a:stretch/>
        </p:blipFill>
        <p:spPr>
          <a:xfrm>
            <a:off x="313900" y="1089325"/>
            <a:ext cx="8516198" cy="319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1"/>
          <p:cNvSpPr txBox="1"/>
          <p:nvPr/>
        </p:nvSpPr>
        <p:spPr>
          <a:xfrm>
            <a:off x="311700" y="4431400"/>
            <a:ext cx="82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tanh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b="1"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Sx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activation function with two different scale factors 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representation view. </a:t>
            </a:r>
            <a:r>
              <a:rPr i="1" lang="en">
                <a:solidFill>
                  <a:schemeClr val="dk2"/>
                </a:solidFill>
              </a:rPr>
              <a:t>Warping</a:t>
            </a:r>
            <a:r>
              <a:rPr lang="en"/>
              <a:t> space</a:t>
            </a:r>
            <a:endParaRPr/>
          </a:p>
        </p:txBody>
      </p:sp>
      <p:pic>
        <p:nvPicPr>
          <p:cNvPr id="458" name="Google Shape;4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00" y="1232450"/>
            <a:ext cx="7353998" cy="28812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2"/>
          <p:cNvSpPr txBox="1"/>
          <p:nvPr/>
        </p:nvSpPr>
        <p:spPr>
          <a:xfrm>
            <a:off x="311700" y="4431400"/>
            <a:ext cx="82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neural network with two inputs, two hidden units and one output “warps” 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space so that data can become linearly separable.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50" y="-4012"/>
            <a:ext cx="8921500" cy="515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picture of train / test</a:t>
            </a:r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0" y="913300"/>
            <a:ext cx="2851325" cy="350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850" y="1383825"/>
            <a:ext cx="2958600" cy="30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/>
        </p:nvSpPr>
        <p:spPr>
          <a:xfrm>
            <a:off x="1533575" y="4624725"/>
            <a:ext cx="2580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we want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5409550" y="4624725"/>
            <a:ext cx="2580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we get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4"/>
          <p:cNvSpPr txBox="1"/>
          <p:nvPr>
            <p:ph type="title"/>
          </p:nvPr>
        </p:nvSpPr>
        <p:spPr>
          <a:xfrm>
            <a:off x="311700" y="216425"/>
            <a:ext cx="40452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Functional view</a:t>
            </a:r>
            <a:endParaRPr sz="2400"/>
          </a:p>
        </p:txBody>
      </p:sp>
      <p:sp>
        <p:nvSpPr>
          <p:cNvPr id="470" name="Google Shape;470;p64"/>
          <p:cNvSpPr txBox="1"/>
          <p:nvPr>
            <p:ph idx="2" type="body"/>
          </p:nvPr>
        </p:nvSpPr>
        <p:spPr>
          <a:xfrm>
            <a:off x="4939500" y="1533575"/>
            <a:ext cx="3837000" cy="28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</a:t>
            </a:r>
            <a:r>
              <a:rPr lang="en" sz="1400"/>
              <a:t>ot well defined (in general)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Many methods in the literature describe themselves as “learning representations”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Drove the research in </a:t>
            </a:r>
            <a:r>
              <a:rPr i="1" lang="en" sz="1400"/>
              <a:t>transfer</a:t>
            </a:r>
            <a:r>
              <a:rPr lang="en" sz="1400"/>
              <a:t> and </a:t>
            </a:r>
            <a:r>
              <a:rPr i="1" lang="en" sz="1400"/>
              <a:t>self-supervised</a:t>
            </a:r>
            <a:r>
              <a:rPr lang="en" sz="1400"/>
              <a:t> learning for some time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Shows up in natural language processing also, see “thought vectors”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200"/>
              </a:spcAft>
              <a:buSzPts val="1400"/>
              <a:buChar char="●"/>
            </a:pPr>
            <a:r>
              <a:rPr lang="en" sz="1400"/>
              <a:t>Neural network depth associated with learning </a:t>
            </a:r>
            <a:r>
              <a:rPr i="1" lang="en" sz="1400"/>
              <a:t>hierarchical representations</a:t>
            </a:r>
            <a:endParaRPr i="1" sz="1400"/>
          </a:p>
        </p:txBody>
      </p:sp>
      <p:sp>
        <p:nvSpPr>
          <p:cNvPr id="471" name="Google Shape;471;p64"/>
          <p:cNvSpPr txBox="1"/>
          <p:nvPr>
            <p:ph type="title"/>
          </p:nvPr>
        </p:nvSpPr>
        <p:spPr>
          <a:xfrm>
            <a:off x="4835400" y="216425"/>
            <a:ext cx="40452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chemeClr val="dk1"/>
                </a:solidFill>
              </a:rPr>
              <a:t>Representation</a:t>
            </a:r>
            <a:r>
              <a:rPr lang="en" sz="2400">
                <a:solidFill>
                  <a:schemeClr val="dk1"/>
                </a:solidFill>
              </a:rPr>
              <a:t> view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72" name="Google Shape;472;p64"/>
          <p:cNvSpPr txBox="1"/>
          <p:nvPr>
            <p:ph idx="2" type="body"/>
          </p:nvPr>
        </p:nvSpPr>
        <p:spPr>
          <a:xfrm>
            <a:off x="519900" y="1533575"/>
            <a:ext cx="3837000" cy="28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Usually well defined (eg. “linear regions”)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Useful</a:t>
            </a:r>
            <a:r>
              <a:rPr lang="en" sz="1400">
                <a:solidFill>
                  <a:schemeClr val="lt1"/>
                </a:solidFill>
              </a:rPr>
              <a:t> for the theory of neural networks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Better at explaining the preference for </a:t>
            </a:r>
            <a:r>
              <a:rPr i="1" lang="en" sz="1400">
                <a:solidFill>
                  <a:schemeClr val="lt1"/>
                </a:solidFill>
              </a:rPr>
              <a:t>deep</a:t>
            </a:r>
            <a:r>
              <a:rPr lang="en" sz="1400">
                <a:solidFill>
                  <a:schemeClr val="lt1"/>
                </a:solidFill>
              </a:rPr>
              <a:t> neural networks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Deep</a:t>
            </a:r>
            <a:r>
              <a:rPr lang="en"/>
              <a:t> Neural Networks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</a:t>
            </a:r>
            <a:r>
              <a:rPr lang="en"/>
              <a:t>suggestion</a:t>
            </a:r>
            <a:endParaRPr/>
          </a:p>
        </p:txBody>
      </p:sp>
      <p:sp>
        <p:nvSpPr>
          <p:cNvPr id="483" name="Google Shape;483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Check 4.1 and 4.2 in your textbook for a </a:t>
            </a:r>
            <a:r>
              <a:rPr lang="en"/>
              <a:t>discussion on a special case of deep neural networks not covered in these slides.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Two-layer networks</a:t>
            </a:r>
            <a:endParaRPr/>
          </a:p>
        </p:txBody>
      </p:sp>
      <p:pic>
        <p:nvPicPr>
          <p:cNvPr id="489" name="Google Shape;48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875" y="1172352"/>
            <a:ext cx="1788715" cy="93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4638" y="2597160"/>
            <a:ext cx="3090053" cy="25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9690" y="1172352"/>
            <a:ext cx="3798010" cy="97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4989" y="3115100"/>
            <a:ext cx="7474025" cy="1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</a:t>
            </a:r>
            <a:r>
              <a:rPr i="1" lang="en">
                <a:solidFill>
                  <a:srgbClr val="006EFF"/>
                </a:solidFill>
              </a:rPr>
              <a:t>shallow</a:t>
            </a:r>
            <a:r>
              <a:rPr lang="en"/>
              <a:t> network with two outputs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498" name="Google Shape;498;p68"/>
          <p:cNvSpPr txBox="1"/>
          <p:nvPr>
            <p:ph idx="1" type="body"/>
          </p:nvPr>
        </p:nvSpPr>
        <p:spPr>
          <a:xfrm>
            <a:off x="311700" y="4544075"/>
            <a:ext cx="85206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1 input</a:t>
            </a:r>
            <a:r>
              <a:rPr lang="en"/>
              <a:t>, 4 hidden units, 1 output</a:t>
            </a:r>
            <a:endParaRPr/>
          </a:p>
        </p:txBody>
      </p:sp>
      <p:pic>
        <p:nvPicPr>
          <p:cNvPr id="499" name="Google Shape;499;p68"/>
          <p:cNvPicPr preferRelativeResize="0"/>
          <p:nvPr/>
        </p:nvPicPr>
        <p:blipFill rotWithShape="1">
          <a:blip r:embed="rId3">
            <a:alphaModFix/>
          </a:blip>
          <a:srcRect b="0" l="0" r="48807" t="10770"/>
          <a:stretch/>
        </p:blipFill>
        <p:spPr>
          <a:xfrm>
            <a:off x="311702" y="1217799"/>
            <a:ext cx="4096547" cy="218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8"/>
          <p:cNvPicPr preferRelativeResize="0"/>
          <p:nvPr/>
        </p:nvPicPr>
        <p:blipFill rotWithShape="1">
          <a:blip r:embed="rId3">
            <a:alphaModFix/>
          </a:blip>
          <a:srcRect b="0" l="50605" r="0" t="0"/>
          <a:stretch/>
        </p:blipFill>
        <p:spPr>
          <a:xfrm>
            <a:off x="4982887" y="1085733"/>
            <a:ext cx="3952532" cy="245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networks are just function composition!</a:t>
            </a:r>
            <a:endParaRPr/>
          </a:p>
        </p:txBody>
      </p:sp>
      <p:pic>
        <p:nvPicPr>
          <p:cNvPr id="506" name="Google Shape;50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875" y="1172352"/>
            <a:ext cx="1788715" cy="93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9690" y="1172352"/>
            <a:ext cx="3798010" cy="97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989" y="3115100"/>
            <a:ext cx="7474025" cy="15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9"/>
          <p:cNvSpPr/>
          <p:nvPr/>
        </p:nvSpPr>
        <p:spPr>
          <a:xfrm>
            <a:off x="4702600" y="1096275"/>
            <a:ext cx="3114900" cy="443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0" name="Google Shape;510;p69"/>
          <p:cNvSpPr/>
          <p:nvPr/>
        </p:nvSpPr>
        <p:spPr>
          <a:xfrm rot="-5400000">
            <a:off x="4297750" y="3692813"/>
            <a:ext cx="1593600" cy="443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1" name="Google Shape;511;p69"/>
          <p:cNvSpPr txBox="1"/>
          <p:nvPr/>
        </p:nvSpPr>
        <p:spPr>
          <a:xfrm>
            <a:off x="1134875" y="2406575"/>
            <a:ext cx="74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Consider the pre-activations at the second hidden units.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 this point, it’s a one-layer network with three outputs.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96" l="0" r="0" t="0"/>
          <a:stretch/>
        </p:blipFill>
        <p:spPr>
          <a:xfrm>
            <a:off x="491139" y="159544"/>
            <a:ext cx="8171100" cy="23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1342" l="0" r="0" t="0"/>
          <a:stretch/>
        </p:blipFill>
        <p:spPr>
          <a:xfrm>
            <a:off x="491139" y="159543"/>
            <a:ext cx="8171100" cy="48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949" l="0" r="0" t="23934"/>
          <a:stretch/>
        </p:blipFill>
        <p:spPr>
          <a:xfrm>
            <a:off x="491139" y="81643"/>
            <a:ext cx="8171100" cy="48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73"/>
          <p:cNvPicPr preferRelativeResize="0"/>
          <p:nvPr/>
        </p:nvPicPr>
        <p:blipFill rotWithShape="1">
          <a:blip r:embed="rId3">
            <a:alphaModFix/>
          </a:blip>
          <a:srcRect b="77" l="0" r="0" t="48493"/>
          <a:stretch/>
        </p:blipFill>
        <p:spPr>
          <a:xfrm>
            <a:off x="491136" y="65315"/>
            <a:ext cx="8171169" cy="5078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475" y="0"/>
            <a:ext cx="34330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</a:t>
            </a:r>
            <a:endParaRPr/>
          </a:p>
        </p:txBody>
      </p:sp>
      <p:sp>
        <p:nvSpPr>
          <p:cNvPr id="537" name="Google Shape;537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IBM Plex Serif"/>
                <a:ea typeface="IBM Plex Serif"/>
                <a:cs typeface="IBM Plex Serif"/>
                <a:sym typeface="IBM Plex Serif"/>
              </a:rPr>
              <a:t>K</a:t>
            </a:r>
            <a:r>
              <a:rPr lang="en"/>
              <a:t> layers: </a:t>
            </a:r>
            <a:r>
              <a:rPr lang="en">
                <a:solidFill>
                  <a:schemeClr val="dk2"/>
                </a:solidFill>
              </a:rPr>
              <a:t>network depth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IBM Plex Serif"/>
                <a:ea typeface="IBM Plex Serif"/>
                <a:cs typeface="IBM Plex Serif"/>
                <a:sym typeface="IBM Plex Serif"/>
              </a:rPr>
              <a:t>D</a:t>
            </a:r>
            <a:r>
              <a:rPr baseline="-25000" lang="en">
                <a:latin typeface="IBM Plex Serif"/>
                <a:ea typeface="IBM Plex Serif"/>
                <a:cs typeface="IBM Plex Serif"/>
                <a:sym typeface="IBM Plex Serif"/>
              </a:rPr>
              <a:t>k</a:t>
            </a:r>
            <a:r>
              <a:rPr lang="en"/>
              <a:t> hidden units / layer: </a:t>
            </a:r>
            <a:r>
              <a:rPr lang="en">
                <a:solidFill>
                  <a:schemeClr val="dk2"/>
                </a:solidFill>
              </a:rPr>
              <a:t>network width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chose these </a:t>
            </a:r>
            <a:r>
              <a:rPr lang="en">
                <a:solidFill>
                  <a:schemeClr val="dk2"/>
                </a:solidFill>
              </a:rPr>
              <a:t>hyperparameters</a:t>
            </a:r>
            <a:r>
              <a:rPr lang="en"/>
              <a:t> before training.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And we usually search for the best values by retraining with different hyperparameters.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32" y="1337071"/>
            <a:ext cx="1466570" cy="77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833" y="1365984"/>
            <a:ext cx="2542552" cy="7444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75"/>
          <p:cNvCxnSpPr/>
          <p:nvPr/>
        </p:nvCxnSpPr>
        <p:spPr>
          <a:xfrm>
            <a:off x="2393442" y="1779292"/>
            <a:ext cx="2126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45" name="Google Shape;54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49" y="2668978"/>
            <a:ext cx="3008544" cy="77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1432" y="4206921"/>
            <a:ext cx="2619173" cy="21967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Notation change #1</a:t>
            </a:r>
            <a:endParaRPr sz="25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32" y="1337071"/>
            <a:ext cx="1466570" cy="77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833" y="1365984"/>
            <a:ext cx="2542552" cy="7444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76"/>
          <p:cNvCxnSpPr/>
          <p:nvPr/>
        </p:nvCxnSpPr>
        <p:spPr>
          <a:xfrm>
            <a:off x="2393442" y="1779292"/>
            <a:ext cx="2126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p76"/>
          <p:cNvCxnSpPr/>
          <p:nvPr/>
        </p:nvCxnSpPr>
        <p:spPr>
          <a:xfrm>
            <a:off x="3915918" y="3121174"/>
            <a:ext cx="656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56" name="Google Shape;55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6766" y="2723332"/>
            <a:ext cx="4014260" cy="74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649" y="2668978"/>
            <a:ext cx="3008544" cy="77048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Notation change #1</a:t>
            </a:r>
            <a:endParaRPr sz="25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32" y="1337071"/>
            <a:ext cx="1466570" cy="77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432" y="4206921"/>
            <a:ext cx="2619173" cy="21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833" y="1365984"/>
            <a:ext cx="2542552" cy="74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5016" y="2733271"/>
            <a:ext cx="4014260" cy="74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36361" y="3904664"/>
            <a:ext cx="2650804" cy="764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77"/>
          <p:cNvCxnSpPr/>
          <p:nvPr/>
        </p:nvCxnSpPr>
        <p:spPr>
          <a:xfrm>
            <a:off x="2393442" y="1779292"/>
            <a:ext cx="2126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9" name="Google Shape;569;p77"/>
          <p:cNvCxnSpPr/>
          <p:nvPr/>
        </p:nvCxnSpPr>
        <p:spPr>
          <a:xfrm>
            <a:off x="3915918" y="3121174"/>
            <a:ext cx="656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0" name="Google Shape;570;p77"/>
          <p:cNvCxnSpPr/>
          <p:nvPr/>
        </p:nvCxnSpPr>
        <p:spPr>
          <a:xfrm>
            <a:off x="3531870" y="4319038"/>
            <a:ext cx="1040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71" name="Google Shape;571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649" y="2668978"/>
            <a:ext cx="3008544" cy="77048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Notation change #1</a:t>
            </a:r>
            <a:endParaRPr sz="25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365984"/>
            <a:ext cx="2542552" cy="74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2748953"/>
            <a:ext cx="4014260" cy="74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" y="3749875"/>
            <a:ext cx="2650804" cy="764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78"/>
          <p:cNvCxnSpPr/>
          <p:nvPr/>
        </p:nvCxnSpPr>
        <p:spPr>
          <a:xfrm>
            <a:off x="3367278" y="1738204"/>
            <a:ext cx="2126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1" name="Google Shape;581;p78"/>
          <p:cNvCxnSpPr/>
          <p:nvPr/>
        </p:nvCxnSpPr>
        <p:spPr>
          <a:xfrm>
            <a:off x="4752594" y="3121173"/>
            <a:ext cx="656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2" name="Google Shape;582;p78"/>
          <p:cNvCxnSpPr/>
          <p:nvPr/>
        </p:nvCxnSpPr>
        <p:spPr>
          <a:xfrm>
            <a:off x="3531870" y="4131921"/>
            <a:ext cx="1876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83" name="Google Shape;583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6255" y="1561992"/>
            <a:ext cx="2238376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6254" y="2935436"/>
            <a:ext cx="253365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49686" y="3933213"/>
            <a:ext cx="2076451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Notation change #2</a:t>
            </a:r>
            <a:endParaRPr sz="25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79"/>
          <p:cNvCxnSpPr/>
          <p:nvPr/>
        </p:nvCxnSpPr>
        <p:spPr>
          <a:xfrm>
            <a:off x="3456432" y="2923815"/>
            <a:ext cx="1952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2" name="Google Shape;592;p79"/>
          <p:cNvCxnSpPr/>
          <p:nvPr/>
        </p:nvCxnSpPr>
        <p:spPr>
          <a:xfrm>
            <a:off x="3531870" y="4131921"/>
            <a:ext cx="1876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93" name="Google Shape;59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561992"/>
            <a:ext cx="2238376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2738078"/>
            <a:ext cx="253365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613" y="3933213"/>
            <a:ext cx="2076451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3511" y="1555134"/>
            <a:ext cx="2619376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93511" y="2757128"/>
            <a:ext cx="2771774" cy="35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2470" y="3949422"/>
            <a:ext cx="2257426" cy="33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79"/>
          <p:cNvCxnSpPr/>
          <p:nvPr/>
        </p:nvCxnSpPr>
        <p:spPr>
          <a:xfrm>
            <a:off x="3385566" y="1793069"/>
            <a:ext cx="1952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0" name="Google Shape;600;p7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Notation change #3 (multivariate inputs)</a:t>
            </a:r>
            <a:endParaRPr sz="25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5" name="Google Shape;605;p80"/>
          <p:cNvCxnSpPr/>
          <p:nvPr/>
        </p:nvCxnSpPr>
        <p:spPr>
          <a:xfrm flipH="1">
            <a:off x="8037699" y="1076102"/>
            <a:ext cx="69600" cy="447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6" name="Google Shape;606;p80"/>
          <p:cNvCxnSpPr/>
          <p:nvPr/>
        </p:nvCxnSpPr>
        <p:spPr>
          <a:xfrm>
            <a:off x="3456432" y="2923815"/>
            <a:ext cx="1952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7" name="Google Shape;607;p80"/>
          <p:cNvCxnSpPr/>
          <p:nvPr/>
        </p:nvCxnSpPr>
        <p:spPr>
          <a:xfrm>
            <a:off x="3531870" y="4131921"/>
            <a:ext cx="1876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608" name="Google Shape;60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561992"/>
            <a:ext cx="2238376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2738078"/>
            <a:ext cx="253365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613" y="3933213"/>
            <a:ext cx="2076451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3511" y="1555134"/>
            <a:ext cx="2619376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93511" y="2757128"/>
            <a:ext cx="2771774" cy="35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2470" y="3949422"/>
            <a:ext cx="2257426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0"/>
          <p:cNvSpPr txBox="1"/>
          <p:nvPr/>
        </p:nvSpPr>
        <p:spPr>
          <a:xfrm>
            <a:off x="5774246" y="676263"/>
            <a:ext cx="809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18362"/>
                </a:solidFill>
                <a:latin typeface="Calibri"/>
                <a:ea typeface="Calibri"/>
                <a:cs typeface="Calibri"/>
                <a:sym typeface="Calibri"/>
              </a:rPr>
              <a:t>Bias vector</a:t>
            </a:r>
            <a:endParaRPr sz="1100"/>
          </a:p>
        </p:txBody>
      </p:sp>
      <p:sp>
        <p:nvSpPr>
          <p:cNvPr id="615" name="Google Shape;615;p80"/>
          <p:cNvSpPr txBox="1"/>
          <p:nvPr/>
        </p:nvSpPr>
        <p:spPr>
          <a:xfrm>
            <a:off x="7847933" y="632430"/>
            <a:ext cx="809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18362"/>
                </a:solidFill>
                <a:latin typeface="Calibri"/>
                <a:ea typeface="Calibri"/>
                <a:cs typeface="Calibri"/>
                <a:sym typeface="Calibri"/>
              </a:rPr>
              <a:t>Weight matrix</a:t>
            </a:r>
            <a:endParaRPr sz="1100"/>
          </a:p>
        </p:txBody>
      </p:sp>
      <p:cxnSp>
        <p:nvCxnSpPr>
          <p:cNvPr id="616" name="Google Shape;616;p80"/>
          <p:cNvCxnSpPr/>
          <p:nvPr/>
        </p:nvCxnSpPr>
        <p:spPr>
          <a:xfrm>
            <a:off x="6444139" y="1103918"/>
            <a:ext cx="657900" cy="32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7" name="Google Shape;617;p80"/>
          <p:cNvCxnSpPr/>
          <p:nvPr/>
        </p:nvCxnSpPr>
        <p:spPr>
          <a:xfrm>
            <a:off x="3385566" y="1793069"/>
            <a:ext cx="1952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8" name="Google Shape;618;p8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Notation change #3</a:t>
            </a:r>
            <a:endParaRPr sz="25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070" y="1268016"/>
            <a:ext cx="3203861" cy="238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527" y="4336556"/>
            <a:ext cx="8011815" cy="3070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81"/>
          <p:cNvCxnSpPr/>
          <p:nvPr/>
        </p:nvCxnSpPr>
        <p:spPr>
          <a:xfrm>
            <a:off x="1722700" y="4008991"/>
            <a:ext cx="5372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p8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General equation for deep networks</a:t>
            </a:r>
            <a:endParaRPr sz="25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2"/>
          <p:cNvSpPr txBox="1"/>
          <p:nvPr>
            <p:ph type="title"/>
          </p:nvPr>
        </p:nvSpPr>
        <p:spPr>
          <a:xfrm>
            <a:off x="311700" y="205375"/>
            <a:ext cx="8063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Calibri"/>
              <a:buNone/>
            </a:pPr>
            <a:r>
              <a:rPr lang="en"/>
              <a:t>…also known as an MLP (multi-layer perceptron)</a:t>
            </a:r>
            <a:endParaRPr/>
          </a:p>
        </p:txBody>
      </p:sp>
      <p:pic>
        <p:nvPicPr>
          <p:cNvPr id="632" name="Google Shape;63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38" y="951175"/>
            <a:ext cx="7956533" cy="38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</p:txBody>
      </p:sp>
      <p:pic>
        <p:nvPicPr>
          <p:cNvPr id="638" name="Google Shape;63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425" y="929550"/>
            <a:ext cx="6421149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inear regression</a:t>
            </a:r>
            <a:endParaRPr/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45350"/>
            <a:ext cx="8520600" cy="24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 </a:t>
            </a:r>
            <a:r>
              <a:rPr i="1" lang="en">
                <a:solidFill>
                  <a:schemeClr val="dk2"/>
                </a:solidFill>
              </a:rPr>
              <a:t>linear</a:t>
            </a:r>
            <a:r>
              <a:rPr lang="en"/>
              <a:t> regression problem (one output, real value)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efficiency of neural networks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vs. deep networks</a:t>
            </a:r>
            <a:endParaRPr/>
          </a:p>
        </p:txBody>
      </p:sp>
      <p:pic>
        <p:nvPicPr>
          <p:cNvPr id="649" name="Google Shape;64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19975"/>
            <a:ext cx="8520599" cy="292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vs. deep networks</a:t>
            </a:r>
            <a:endParaRPr/>
          </a:p>
        </p:txBody>
      </p:sp>
      <p:sp>
        <p:nvSpPr>
          <p:cNvPr id="655" name="Google Shape;655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best results are obtained by deep networks with many layers: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50-1000 layers for most applications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Over ~10-15 layers additional tricks are required (normalisation, residual connections)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Best results in: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Computer vision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Natural language processing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Graph neural networks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Generative models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Reinforcement learning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Function approximation capacity</a:t>
            </a:r>
            <a:endParaRPr/>
          </a:p>
        </p:txBody>
      </p:sp>
      <p:sp>
        <p:nvSpPr>
          <p:cNvPr id="661" name="Google Shape;661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They both obey the </a:t>
            </a:r>
            <a:r>
              <a:rPr lang="en">
                <a:solidFill>
                  <a:schemeClr val="dk2"/>
                </a:solidFill>
              </a:rPr>
              <a:t>universal approximation theorem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Argument: one layer is enough!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Number of linear regions per parameter</a:t>
            </a:r>
            <a:endParaRPr/>
          </a:p>
        </p:txBody>
      </p:sp>
      <p:sp>
        <p:nvSpPr>
          <p:cNvPr id="667" name="Google Shape;667;p88"/>
          <p:cNvSpPr txBox="1"/>
          <p:nvPr/>
        </p:nvSpPr>
        <p:spPr>
          <a:xfrm>
            <a:off x="311703" y="3953300"/>
            <a:ext cx="413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 layers (up to)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10 hidden units per layer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471 parameters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161,501 linear regions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8" name="Google Shape;668;p88"/>
          <p:cNvSpPr txBox="1"/>
          <p:nvPr/>
        </p:nvSpPr>
        <p:spPr>
          <a:xfrm>
            <a:off x="4930225" y="3953300"/>
            <a:ext cx="3902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 layers (up to)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50</a:t>
            </a: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hidden units per layer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10,801</a:t>
            </a: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parameters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baseline="30000" lang="en" sz="1200">
                <a:latin typeface="IBM Plex Sans"/>
                <a:ea typeface="IBM Plex Sans"/>
                <a:cs typeface="IBM Plex Sans"/>
                <a:sym typeface="IBM Plex Sans"/>
              </a:rPr>
              <a:t>134</a:t>
            </a:r>
            <a:r>
              <a:rPr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linear regions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69" name="Google Shape;66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1525"/>
            <a:ext cx="4046450" cy="285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850" y="941525"/>
            <a:ext cx="4046450" cy="28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676" name="Google Shape;67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defined families of very flexible networks that map multiple inputs to multiple outputs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we need to train them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to choose loss functions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to find minima of the loss function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to do this in particular for deep networks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Then we need to test them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reach me:</a:t>
            </a:r>
            <a:endParaRPr/>
          </a:p>
        </p:txBody>
      </p:sp>
      <p:sp>
        <p:nvSpPr>
          <p:cNvPr id="682" name="Google Shape;682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florin.gogianu@gmail.com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Please send unstructured feedback, since this is a new version of the lecture!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linear </a:t>
            </a:r>
            <a:r>
              <a:rPr lang="en"/>
              <a:t>regression</a:t>
            </a:r>
            <a:endParaRPr/>
          </a:p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5033125" y="1152475"/>
            <a:ext cx="3799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Loss function:</a:t>
            </a:r>
            <a:endParaRPr/>
          </a:p>
        </p:txBody>
      </p:sp>
      <p:pic>
        <p:nvPicPr>
          <p:cNvPr id="104" name="Google Shape;1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900" y="884475"/>
            <a:ext cx="4043376" cy="401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9300" y="1823125"/>
            <a:ext cx="3378975" cy="17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/>
          <p:nvPr/>
        </p:nvSpPr>
        <p:spPr>
          <a:xfrm>
            <a:off x="5109300" y="3989225"/>
            <a:ext cx="430200" cy="4302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5700350" y="3989225"/>
            <a:ext cx="430200" cy="4302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linear regression</a:t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4459175"/>
            <a:ext cx="8601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163" y="912975"/>
            <a:ext cx="6779676" cy="34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tdefender">
  <a:themeElements>
    <a:clrScheme name="Simple Dark">
      <a:dk1>
        <a:srgbClr val="FFFFFF"/>
      </a:dk1>
      <a:lt1>
        <a:srgbClr val="000000"/>
      </a:lt1>
      <a:dk2>
        <a:srgbClr val="006EFF"/>
      </a:dk2>
      <a:lt2>
        <a:srgbClr val="FFFFFF"/>
      </a:lt2>
      <a:accent1>
        <a:srgbClr val="006DFF"/>
      </a:accent1>
      <a:accent2>
        <a:srgbClr val="FF0000"/>
      </a:accent2>
      <a:accent3>
        <a:srgbClr val="F2F2F2"/>
      </a:accent3>
      <a:accent4>
        <a:srgbClr val="ECECEC"/>
      </a:accent4>
      <a:accent5>
        <a:srgbClr val="E5E5E5"/>
      </a:accent5>
      <a:accent6>
        <a:srgbClr val="B2B2B2"/>
      </a:accent6>
      <a:hlink>
        <a:srgbClr val="006EFF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